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90" r:id="rId3"/>
    <p:sldMasterId id="2147483774" r:id="rId4"/>
    <p:sldMasterId id="2147483829" r:id="rId5"/>
    <p:sldMasterId id="2147483841" r:id="rId6"/>
  </p:sldMasterIdLst>
  <p:notesMasterIdLst>
    <p:notesMasterId r:id="rId33"/>
  </p:notesMasterIdLst>
  <p:sldIdLst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65" r:id="rId22"/>
    <p:sldId id="256" r:id="rId23"/>
    <p:sldId id="257" r:id="rId24"/>
    <p:sldId id="258" r:id="rId25"/>
    <p:sldId id="264" r:id="rId26"/>
    <p:sldId id="259" r:id="rId27"/>
    <p:sldId id="268" r:id="rId28"/>
    <p:sldId id="266" r:id="rId29"/>
    <p:sldId id="267" r:id="rId30"/>
    <p:sldId id="262" r:id="rId31"/>
    <p:sldId id="263" r:id="rId3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C4084F2-F21A-4E86-9364-725770D37E17}">
          <p14:sldIdLst/>
        </p14:section>
        <p14:section name="Untitled Section" id="{8736EB33-D26E-460D-A166-292AE482E563}">
          <p14:sldIdLst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65"/>
            <p14:sldId id="256"/>
            <p14:sldId id="257"/>
            <p14:sldId id="258"/>
            <p14:sldId id="264"/>
            <p14:sldId id="259"/>
            <p14:sldId id="268"/>
            <p14:sldId id="266"/>
            <p14:sldId id="267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2D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327125-0951-449B-9ADC-385E93006CC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F39AF9-E18E-4B31-A2CC-6964B1472AB4}">
      <dgm:prSet/>
      <dgm:spPr/>
      <dgm:t>
        <a:bodyPr/>
        <a:lstStyle/>
        <a:p>
          <a:pPr>
            <a:defRPr b="1"/>
          </a:pPr>
          <a:r>
            <a:rPr lang="en-US"/>
            <a:t>Humerus</a:t>
          </a:r>
        </a:p>
      </dgm:t>
    </dgm:pt>
    <dgm:pt modelId="{255647C8-43C5-4D74-8949-2D557F84775F}" type="parTrans" cxnId="{2549EFC6-54E5-44C7-BE42-C4CA1258D533}">
      <dgm:prSet/>
      <dgm:spPr/>
      <dgm:t>
        <a:bodyPr/>
        <a:lstStyle/>
        <a:p>
          <a:endParaRPr lang="en-US"/>
        </a:p>
      </dgm:t>
    </dgm:pt>
    <dgm:pt modelId="{F67028A6-FE11-42F8-A5BE-EAABEF8D39AC}" type="sibTrans" cxnId="{2549EFC6-54E5-44C7-BE42-C4CA1258D533}">
      <dgm:prSet/>
      <dgm:spPr/>
      <dgm:t>
        <a:bodyPr/>
        <a:lstStyle/>
        <a:p>
          <a:endParaRPr lang="en-US"/>
        </a:p>
      </dgm:t>
    </dgm:pt>
    <dgm:pt modelId="{CF57458F-19C8-4201-B046-C3BA717CB9EE}">
      <dgm:prSet/>
      <dgm:spPr/>
      <dgm:t>
        <a:bodyPr/>
        <a:lstStyle/>
        <a:p>
          <a:r>
            <a:rPr lang="en-US"/>
            <a:t>The longest and largest bone in the upper extremity.</a:t>
          </a:r>
        </a:p>
      </dgm:t>
    </dgm:pt>
    <dgm:pt modelId="{D69B3976-F0A2-4030-B937-833ECAFB78A2}" type="parTrans" cxnId="{63B99DB6-9AFD-4182-8409-30A256B4CB97}">
      <dgm:prSet/>
      <dgm:spPr/>
      <dgm:t>
        <a:bodyPr/>
        <a:lstStyle/>
        <a:p>
          <a:endParaRPr lang="en-US"/>
        </a:p>
      </dgm:t>
    </dgm:pt>
    <dgm:pt modelId="{7E656E40-6D30-48A5-86EB-78EFC30A0B14}" type="sibTrans" cxnId="{63B99DB6-9AFD-4182-8409-30A256B4CB97}">
      <dgm:prSet/>
      <dgm:spPr/>
      <dgm:t>
        <a:bodyPr/>
        <a:lstStyle/>
        <a:p>
          <a:endParaRPr lang="en-US"/>
        </a:p>
      </dgm:t>
    </dgm:pt>
    <dgm:pt modelId="{C8E5E1B4-C916-4F27-A525-999B024A6BC8}">
      <dgm:prSet/>
      <dgm:spPr/>
      <dgm:t>
        <a:bodyPr/>
        <a:lstStyle/>
        <a:p>
          <a:pPr>
            <a:defRPr b="1"/>
          </a:pPr>
          <a:r>
            <a:rPr lang="en-US"/>
            <a:t>Ulna</a:t>
          </a:r>
        </a:p>
      </dgm:t>
    </dgm:pt>
    <dgm:pt modelId="{4BC15D04-A587-412C-A3BE-2523463DD949}" type="parTrans" cxnId="{5836755A-E5B4-4450-972A-A6E5234C568B}">
      <dgm:prSet/>
      <dgm:spPr/>
      <dgm:t>
        <a:bodyPr/>
        <a:lstStyle/>
        <a:p>
          <a:endParaRPr lang="en-US"/>
        </a:p>
      </dgm:t>
    </dgm:pt>
    <dgm:pt modelId="{4C1E1F25-5AC7-4551-95C5-83D552480828}" type="sibTrans" cxnId="{5836755A-E5B4-4450-972A-A6E5234C568B}">
      <dgm:prSet/>
      <dgm:spPr/>
      <dgm:t>
        <a:bodyPr/>
        <a:lstStyle/>
        <a:p>
          <a:endParaRPr lang="en-US"/>
        </a:p>
      </dgm:t>
    </dgm:pt>
    <dgm:pt modelId="{76E99BDE-490C-4695-8E8C-EA6359CDB4DF}">
      <dgm:prSet/>
      <dgm:spPr/>
      <dgm:t>
        <a:bodyPr/>
        <a:lstStyle/>
        <a:p>
          <a:r>
            <a:rPr lang="en-US"/>
            <a:t>A long bone in the forearm parallel with the radius; at the proximal is the elbow and the distal end is the wrist.</a:t>
          </a:r>
        </a:p>
      </dgm:t>
    </dgm:pt>
    <dgm:pt modelId="{392DED1C-F4B3-46BE-B987-C626293EAF41}" type="parTrans" cxnId="{929AEA88-5C54-4E50-B678-C09B4B191289}">
      <dgm:prSet/>
      <dgm:spPr/>
      <dgm:t>
        <a:bodyPr/>
        <a:lstStyle/>
        <a:p>
          <a:endParaRPr lang="en-US"/>
        </a:p>
      </dgm:t>
    </dgm:pt>
    <dgm:pt modelId="{C4CF9D4B-82B7-4654-8BE7-DB3C60F35272}" type="sibTrans" cxnId="{929AEA88-5C54-4E50-B678-C09B4B191289}">
      <dgm:prSet/>
      <dgm:spPr/>
      <dgm:t>
        <a:bodyPr/>
        <a:lstStyle/>
        <a:p>
          <a:endParaRPr lang="en-US"/>
        </a:p>
      </dgm:t>
    </dgm:pt>
    <dgm:pt modelId="{15BF5839-D289-4435-A7CF-57A5924CA762}">
      <dgm:prSet/>
      <dgm:spPr/>
      <dgm:t>
        <a:bodyPr/>
        <a:lstStyle/>
        <a:p>
          <a:pPr>
            <a:defRPr b="1"/>
          </a:pPr>
          <a:r>
            <a:rPr lang="en-US"/>
            <a:t>Radius</a:t>
          </a:r>
        </a:p>
      </dgm:t>
    </dgm:pt>
    <dgm:pt modelId="{FA3E1ECF-9978-485D-BFDB-D1EC295522C2}" type="parTrans" cxnId="{2998859B-4A35-4A24-AB41-058541C92D9F}">
      <dgm:prSet/>
      <dgm:spPr/>
      <dgm:t>
        <a:bodyPr/>
        <a:lstStyle/>
        <a:p>
          <a:endParaRPr lang="en-US"/>
        </a:p>
      </dgm:t>
    </dgm:pt>
    <dgm:pt modelId="{A707BD44-E4CE-4F28-BBFE-AFDAFC7E3AAA}" type="sibTrans" cxnId="{2998859B-4A35-4A24-AB41-058541C92D9F}">
      <dgm:prSet/>
      <dgm:spPr/>
      <dgm:t>
        <a:bodyPr/>
        <a:lstStyle/>
        <a:p>
          <a:endParaRPr lang="en-US"/>
        </a:p>
      </dgm:t>
    </dgm:pt>
    <dgm:pt modelId="{8A1763BC-7EDC-4EF2-8A33-20A27C9D496F}">
      <dgm:prSet/>
      <dgm:spPr/>
      <dgm:t>
        <a:bodyPr/>
        <a:lstStyle/>
        <a:p>
          <a:r>
            <a:rPr lang="en-US"/>
            <a:t>The other bone of the forearm, shorter than the ulna.</a:t>
          </a:r>
        </a:p>
      </dgm:t>
    </dgm:pt>
    <dgm:pt modelId="{3F57281C-E86C-44BA-A4B4-83ACAB3202BF}" type="parTrans" cxnId="{179BFBDC-8CE7-435A-8DDC-15BD4B448096}">
      <dgm:prSet/>
      <dgm:spPr/>
      <dgm:t>
        <a:bodyPr/>
        <a:lstStyle/>
        <a:p>
          <a:endParaRPr lang="en-US"/>
        </a:p>
      </dgm:t>
    </dgm:pt>
    <dgm:pt modelId="{97D627DA-9997-45A5-B94D-4D51C17384B4}" type="sibTrans" cxnId="{179BFBDC-8CE7-435A-8DDC-15BD4B448096}">
      <dgm:prSet/>
      <dgm:spPr/>
      <dgm:t>
        <a:bodyPr/>
        <a:lstStyle/>
        <a:p>
          <a:endParaRPr lang="en-US"/>
        </a:p>
      </dgm:t>
    </dgm:pt>
    <dgm:pt modelId="{B1C1E8AB-F67A-4EB8-84BF-5201397CE0CF}" type="pres">
      <dgm:prSet presAssocID="{97327125-0951-449B-9ADC-385E93006CC2}" presName="root" presStyleCnt="0">
        <dgm:presLayoutVars>
          <dgm:dir/>
          <dgm:resizeHandles val="exact"/>
        </dgm:presLayoutVars>
      </dgm:prSet>
      <dgm:spPr/>
    </dgm:pt>
    <dgm:pt modelId="{7BAED120-33A5-44B2-9188-FBE88A876955}" type="pres">
      <dgm:prSet presAssocID="{22F39AF9-E18E-4B31-A2CC-6964B1472AB4}" presName="compNode" presStyleCnt="0"/>
      <dgm:spPr/>
    </dgm:pt>
    <dgm:pt modelId="{768D1680-5564-48BD-BB26-232A428BFCB0}" type="pres">
      <dgm:prSet presAssocID="{22F39AF9-E18E-4B31-A2CC-6964B1472AB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ne"/>
        </a:ext>
      </dgm:extLst>
    </dgm:pt>
    <dgm:pt modelId="{1BEB8481-9A86-423B-8EDC-D81CDD15C762}" type="pres">
      <dgm:prSet presAssocID="{22F39AF9-E18E-4B31-A2CC-6964B1472AB4}" presName="iconSpace" presStyleCnt="0"/>
      <dgm:spPr/>
    </dgm:pt>
    <dgm:pt modelId="{9452DA88-4DEF-493B-9107-281FF0CACE9C}" type="pres">
      <dgm:prSet presAssocID="{22F39AF9-E18E-4B31-A2CC-6964B1472AB4}" presName="parTx" presStyleLbl="revTx" presStyleIdx="0" presStyleCnt="6">
        <dgm:presLayoutVars>
          <dgm:chMax val="0"/>
          <dgm:chPref val="0"/>
        </dgm:presLayoutVars>
      </dgm:prSet>
      <dgm:spPr/>
    </dgm:pt>
    <dgm:pt modelId="{713BF76A-2C70-418D-B628-39726E0A271A}" type="pres">
      <dgm:prSet presAssocID="{22F39AF9-E18E-4B31-A2CC-6964B1472AB4}" presName="txSpace" presStyleCnt="0"/>
      <dgm:spPr/>
    </dgm:pt>
    <dgm:pt modelId="{93E84916-53CE-4A2B-9F84-14812C04C36D}" type="pres">
      <dgm:prSet presAssocID="{22F39AF9-E18E-4B31-A2CC-6964B1472AB4}" presName="desTx" presStyleLbl="revTx" presStyleIdx="1" presStyleCnt="6">
        <dgm:presLayoutVars/>
      </dgm:prSet>
      <dgm:spPr/>
    </dgm:pt>
    <dgm:pt modelId="{64B25E92-01D4-499B-8507-583D315D8C70}" type="pres">
      <dgm:prSet presAssocID="{F67028A6-FE11-42F8-A5BE-EAABEF8D39AC}" presName="sibTrans" presStyleCnt="0"/>
      <dgm:spPr/>
    </dgm:pt>
    <dgm:pt modelId="{33BFECAE-501A-4157-8D1B-003F79FBD89E}" type="pres">
      <dgm:prSet presAssocID="{C8E5E1B4-C916-4F27-A525-999B024A6BC8}" presName="compNode" presStyleCnt="0"/>
      <dgm:spPr/>
    </dgm:pt>
    <dgm:pt modelId="{8A8CC8BC-93E3-48B1-A3A8-D08B37D875BF}" type="pres">
      <dgm:prSet presAssocID="{C8E5E1B4-C916-4F27-A525-999B024A6BC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"/>
        </a:ext>
      </dgm:extLst>
    </dgm:pt>
    <dgm:pt modelId="{95EE1212-A635-40DE-B861-3878829DEB7F}" type="pres">
      <dgm:prSet presAssocID="{C8E5E1B4-C916-4F27-A525-999B024A6BC8}" presName="iconSpace" presStyleCnt="0"/>
      <dgm:spPr/>
    </dgm:pt>
    <dgm:pt modelId="{DFAF5DA0-F32E-4051-92A3-444D086744B1}" type="pres">
      <dgm:prSet presAssocID="{C8E5E1B4-C916-4F27-A525-999B024A6BC8}" presName="parTx" presStyleLbl="revTx" presStyleIdx="2" presStyleCnt="6">
        <dgm:presLayoutVars>
          <dgm:chMax val="0"/>
          <dgm:chPref val="0"/>
        </dgm:presLayoutVars>
      </dgm:prSet>
      <dgm:spPr/>
    </dgm:pt>
    <dgm:pt modelId="{0416527B-EE27-4B10-96CC-6D9DC31FD19C}" type="pres">
      <dgm:prSet presAssocID="{C8E5E1B4-C916-4F27-A525-999B024A6BC8}" presName="txSpace" presStyleCnt="0"/>
      <dgm:spPr/>
    </dgm:pt>
    <dgm:pt modelId="{F87425FB-BED0-47AC-B2D6-9F1CFC2369C4}" type="pres">
      <dgm:prSet presAssocID="{C8E5E1B4-C916-4F27-A525-999B024A6BC8}" presName="desTx" presStyleLbl="revTx" presStyleIdx="3" presStyleCnt="6">
        <dgm:presLayoutVars/>
      </dgm:prSet>
      <dgm:spPr/>
    </dgm:pt>
    <dgm:pt modelId="{3FCEB8D1-01B6-4C75-BF6D-41B26648A606}" type="pres">
      <dgm:prSet presAssocID="{4C1E1F25-5AC7-4551-95C5-83D552480828}" presName="sibTrans" presStyleCnt="0"/>
      <dgm:spPr/>
    </dgm:pt>
    <dgm:pt modelId="{4BCAD93E-0CF7-4E49-9044-9A3811B3F962}" type="pres">
      <dgm:prSet presAssocID="{15BF5839-D289-4435-A7CF-57A5924CA762}" presName="compNode" presStyleCnt="0"/>
      <dgm:spPr/>
    </dgm:pt>
    <dgm:pt modelId="{219F0330-A131-410F-BC9E-3B53F8CED765}" type="pres">
      <dgm:prSet presAssocID="{15BF5839-D289-4435-A7CF-57A5924CA76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ull"/>
        </a:ext>
      </dgm:extLst>
    </dgm:pt>
    <dgm:pt modelId="{6B76ADD2-456C-469F-8B6D-8079FDC613A2}" type="pres">
      <dgm:prSet presAssocID="{15BF5839-D289-4435-A7CF-57A5924CA762}" presName="iconSpace" presStyleCnt="0"/>
      <dgm:spPr/>
    </dgm:pt>
    <dgm:pt modelId="{F0A041A3-D6DE-4974-9BF1-3FD57AA3D52E}" type="pres">
      <dgm:prSet presAssocID="{15BF5839-D289-4435-A7CF-57A5924CA762}" presName="parTx" presStyleLbl="revTx" presStyleIdx="4" presStyleCnt="6">
        <dgm:presLayoutVars>
          <dgm:chMax val="0"/>
          <dgm:chPref val="0"/>
        </dgm:presLayoutVars>
      </dgm:prSet>
      <dgm:spPr/>
    </dgm:pt>
    <dgm:pt modelId="{92967864-D7FB-4AB7-868F-90D99B201A35}" type="pres">
      <dgm:prSet presAssocID="{15BF5839-D289-4435-A7CF-57A5924CA762}" presName="txSpace" presStyleCnt="0"/>
      <dgm:spPr/>
    </dgm:pt>
    <dgm:pt modelId="{39F1ABA5-DE1C-417C-9DFC-2E06FF94DCFF}" type="pres">
      <dgm:prSet presAssocID="{15BF5839-D289-4435-A7CF-57A5924CA762}" presName="desTx" presStyleLbl="revTx" presStyleIdx="5" presStyleCnt="6">
        <dgm:presLayoutVars/>
      </dgm:prSet>
      <dgm:spPr/>
    </dgm:pt>
  </dgm:ptLst>
  <dgm:cxnLst>
    <dgm:cxn modelId="{C96C172C-03DC-4AE2-BADB-35996ED7E5E0}" type="presOf" srcId="{97327125-0951-449B-9ADC-385E93006CC2}" destId="{B1C1E8AB-F67A-4EB8-84BF-5201397CE0CF}" srcOrd="0" destOrd="0" presId="urn:microsoft.com/office/officeart/2018/5/layout/CenteredIconLabelDescriptionList"/>
    <dgm:cxn modelId="{6165C156-CD56-463F-A083-8EEF9581A12D}" type="presOf" srcId="{76E99BDE-490C-4695-8E8C-EA6359CDB4DF}" destId="{F87425FB-BED0-47AC-B2D6-9F1CFC2369C4}" srcOrd="0" destOrd="0" presId="urn:microsoft.com/office/officeart/2018/5/layout/CenteredIconLabelDescriptionList"/>
    <dgm:cxn modelId="{5836755A-E5B4-4450-972A-A6E5234C568B}" srcId="{97327125-0951-449B-9ADC-385E93006CC2}" destId="{C8E5E1B4-C916-4F27-A525-999B024A6BC8}" srcOrd="1" destOrd="0" parTransId="{4BC15D04-A587-412C-A3BE-2523463DD949}" sibTransId="{4C1E1F25-5AC7-4551-95C5-83D552480828}"/>
    <dgm:cxn modelId="{929AEA88-5C54-4E50-B678-C09B4B191289}" srcId="{C8E5E1B4-C916-4F27-A525-999B024A6BC8}" destId="{76E99BDE-490C-4695-8E8C-EA6359CDB4DF}" srcOrd="0" destOrd="0" parTransId="{392DED1C-F4B3-46BE-B987-C626293EAF41}" sibTransId="{C4CF9D4B-82B7-4654-8BE7-DB3C60F35272}"/>
    <dgm:cxn modelId="{6EC9F996-EBC6-4F89-B1F2-D7A1C63AC019}" type="presOf" srcId="{22F39AF9-E18E-4B31-A2CC-6964B1472AB4}" destId="{9452DA88-4DEF-493B-9107-281FF0CACE9C}" srcOrd="0" destOrd="0" presId="urn:microsoft.com/office/officeart/2018/5/layout/CenteredIconLabelDescriptionList"/>
    <dgm:cxn modelId="{7A82819A-44D2-466D-9B9B-CB6228D67BC7}" type="presOf" srcId="{8A1763BC-7EDC-4EF2-8A33-20A27C9D496F}" destId="{39F1ABA5-DE1C-417C-9DFC-2E06FF94DCFF}" srcOrd="0" destOrd="0" presId="urn:microsoft.com/office/officeart/2018/5/layout/CenteredIconLabelDescriptionList"/>
    <dgm:cxn modelId="{2998859B-4A35-4A24-AB41-058541C92D9F}" srcId="{97327125-0951-449B-9ADC-385E93006CC2}" destId="{15BF5839-D289-4435-A7CF-57A5924CA762}" srcOrd="2" destOrd="0" parTransId="{FA3E1ECF-9978-485D-BFDB-D1EC295522C2}" sibTransId="{A707BD44-E4CE-4F28-BBFE-AFDAFC7E3AAA}"/>
    <dgm:cxn modelId="{63B99DB6-9AFD-4182-8409-30A256B4CB97}" srcId="{22F39AF9-E18E-4B31-A2CC-6964B1472AB4}" destId="{CF57458F-19C8-4201-B046-C3BA717CB9EE}" srcOrd="0" destOrd="0" parTransId="{D69B3976-F0A2-4030-B937-833ECAFB78A2}" sibTransId="{7E656E40-6D30-48A5-86EB-78EFC30A0B14}"/>
    <dgm:cxn modelId="{1D0A6BC4-6F67-4FD4-A64E-F6BC5E5AF94A}" type="presOf" srcId="{15BF5839-D289-4435-A7CF-57A5924CA762}" destId="{F0A041A3-D6DE-4974-9BF1-3FD57AA3D52E}" srcOrd="0" destOrd="0" presId="urn:microsoft.com/office/officeart/2018/5/layout/CenteredIconLabelDescriptionList"/>
    <dgm:cxn modelId="{2549EFC6-54E5-44C7-BE42-C4CA1258D533}" srcId="{97327125-0951-449B-9ADC-385E93006CC2}" destId="{22F39AF9-E18E-4B31-A2CC-6964B1472AB4}" srcOrd="0" destOrd="0" parTransId="{255647C8-43C5-4D74-8949-2D557F84775F}" sibTransId="{F67028A6-FE11-42F8-A5BE-EAABEF8D39AC}"/>
    <dgm:cxn modelId="{179BFBDC-8CE7-435A-8DDC-15BD4B448096}" srcId="{15BF5839-D289-4435-A7CF-57A5924CA762}" destId="{8A1763BC-7EDC-4EF2-8A33-20A27C9D496F}" srcOrd="0" destOrd="0" parTransId="{3F57281C-E86C-44BA-A4B4-83ACAB3202BF}" sibTransId="{97D627DA-9997-45A5-B94D-4D51C17384B4}"/>
    <dgm:cxn modelId="{1E0137ED-E61F-45E6-B6EB-A712E279F06C}" type="presOf" srcId="{CF57458F-19C8-4201-B046-C3BA717CB9EE}" destId="{93E84916-53CE-4A2B-9F84-14812C04C36D}" srcOrd="0" destOrd="0" presId="urn:microsoft.com/office/officeart/2018/5/layout/CenteredIconLabelDescriptionList"/>
    <dgm:cxn modelId="{747934EE-0690-4D9C-87C6-7039ACDE426B}" type="presOf" srcId="{C8E5E1B4-C916-4F27-A525-999B024A6BC8}" destId="{DFAF5DA0-F32E-4051-92A3-444D086744B1}" srcOrd="0" destOrd="0" presId="urn:microsoft.com/office/officeart/2018/5/layout/CenteredIconLabelDescriptionList"/>
    <dgm:cxn modelId="{865E2D77-66D9-44ED-B5EF-61D2DE1CC05D}" type="presParOf" srcId="{B1C1E8AB-F67A-4EB8-84BF-5201397CE0CF}" destId="{7BAED120-33A5-44B2-9188-FBE88A876955}" srcOrd="0" destOrd="0" presId="urn:microsoft.com/office/officeart/2018/5/layout/CenteredIconLabelDescriptionList"/>
    <dgm:cxn modelId="{1D0D5757-7E9D-439A-94C1-585AE196386E}" type="presParOf" srcId="{7BAED120-33A5-44B2-9188-FBE88A876955}" destId="{768D1680-5564-48BD-BB26-232A428BFCB0}" srcOrd="0" destOrd="0" presId="urn:microsoft.com/office/officeart/2018/5/layout/CenteredIconLabelDescriptionList"/>
    <dgm:cxn modelId="{6E6B9166-6E35-4B22-95D8-37C7313F4453}" type="presParOf" srcId="{7BAED120-33A5-44B2-9188-FBE88A876955}" destId="{1BEB8481-9A86-423B-8EDC-D81CDD15C762}" srcOrd="1" destOrd="0" presId="urn:microsoft.com/office/officeart/2018/5/layout/CenteredIconLabelDescriptionList"/>
    <dgm:cxn modelId="{6BDB24F1-0C61-4A45-AA0B-6AEAAAE452C9}" type="presParOf" srcId="{7BAED120-33A5-44B2-9188-FBE88A876955}" destId="{9452DA88-4DEF-493B-9107-281FF0CACE9C}" srcOrd="2" destOrd="0" presId="urn:microsoft.com/office/officeart/2018/5/layout/CenteredIconLabelDescriptionList"/>
    <dgm:cxn modelId="{19924CF4-D797-4CE4-80F7-79905CED70FB}" type="presParOf" srcId="{7BAED120-33A5-44B2-9188-FBE88A876955}" destId="{713BF76A-2C70-418D-B628-39726E0A271A}" srcOrd="3" destOrd="0" presId="urn:microsoft.com/office/officeart/2018/5/layout/CenteredIconLabelDescriptionList"/>
    <dgm:cxn modelId="{E7DC0690-D4D1-4F74-9A53-0095BADD66B9}" type="presParOf" srcId="{7BAED120-33A5-44B2-9188-FBE88A876955}" destId="{93E84916-53CE-4A2B-9F84-14812C04C36D}" srcOrd="4" destOrd="0" presId="urn:microsoft.com/office/officeart/2018/5/layout/CenteredIconLabelDescriptionList"/>
    <dgm:cxn modelId="{3CD3D346-BD3B-42FB-B8FE-94291B6BA286}" type="presParOf" srcId="{B1C1E8AB-F67A-4EB8-84BF-5201397CE0CF}" destId="{64B25E92-01D4-499B-8507-583D315D8C70}" srcOrd="1" destOrd="0" presId="urn:microsoft.com/office/officeart/2018/5/layout/CenteredIconLabelDescriptionList"/>
    <dgm:cxn modelId="{5D5D164B-B42F-4E29-8F76-0AC1E9D83E39}" type="presParOf" srcId="{B1C1E8AB-F67A-4EB8-84BF-5201397CE0CF}" destId="{33BFECAE-501A-4157-8D1B-003F79FBD89E}" srcOrd="2" destOrd="0" presId="urn:microsoft.com/office/officeart/2018/5/layout/CenteredIconLabelDescriptionList"/>
    <dgm:cxn modelId="{1ED4FFB6-112D-4685-A0A8-4A2B9076ECE4}" type="presParOf" srcId="{33BFECAE-501A-4157-8D1B-003F79FBD89E}" destId="{8A8CC8BC-93E3-48B1-A3A8-D08B37D875BF}" srcOrd="0" destOrd="0" presId="urn:microsoft.com/office/officeart/2018/5/layout/CenteredIconLabelDescriptionList"/>
    <dgm:cxn modelId="{721CFBCB-47BD-4D1D-BA50-74282ADAE142}" type="presParOf" srcId="{33BFECAE-501A-4157-8D1B-003F79FBD89E}" destId="{95EE1212-A635-40DE-B861-3878829DEB7F}" srcOrd="1" destOrd="0" presId="urn:microsoft.com/office/officeart/2018/5/layout/CenteredIconLabelDescriptionList"/>
    <dgm:cxn modelId="{895C69DF-3B04-42DA-9DB8-F1884CB6FA5D}" type="presParOf" srcId="{33BFECAE-501A-4157-8D1B-003F79FBD89E}" destId="{DFAF5DA0-F32E-4051-92A3-444D086744B1}" srcOrd="2" destOrd="0" presId="urn:microsoft.com/office/officeart/2018/5/layout/CenteredIconLabelDescriptionList"/>
    <dgm:cxn modelId="{04698867-ED37-47AC-84FC-BA16D946360D}" type="presParOf" srcId="{33BFECAE-501A-4157-8D1B-003F79FBD89E}" destId="{0416527B-EE27-4B10-96CC-6D9DC31FD19C}" srcOrd="3" destOrd="0" presId="urn:microsoft.com/office/officeart/2018/5/layout/CenteredIconLabelDescriptionList"/>
    <dgm:cxn modelId="{142E64A0-7512-4277-AD78-0B4227BDF22A}" type="presParOf" srcId="{33BFECAE-501A-4157-8D1B-003F79FBD89E}" destId="{F87425FB-BED0-47AC-B2D6-9F1CFC2369C4}" srcOrd="4" destOrd="0" presId="urn:microsoft.com/office/officeart/2018/5/layout/CenteredIconLabelDescriptionList"/>
    <dgm:cxn modelId="{A718A695-B65A-4715-A0E2-D3425F93B18D}" type="presParOf" srcId="{B1C1E8AB-F67A-4EB8-84BF-5201397CE0CF}" destId="{3FCEB8D1-01B6-4C75-BF6D-41B26648A606}" srcOrd="3" destOrd="0" presId="urn:microsoft.com/office/officeart/2018/5/layout/CenteredIconLabelDescriptionList"/>
    <dgm:cxn modelId="{85721F3C-A34A-44E9-B696-7DB664F87B9A}" type="presParOf" srcId="{B1C1E8AB-F67A-4EB8-84BF-5201397CE0CF}" destId="{4BCAD93E-0CF7-4E49-9044-9A3811B3F962}" srcOrd="4" destOrd="0" presId="urn:microsoft.com/office/officeart/2018/5/layout/CenteredIconLabelDescriptionList"/>
    <dgm:cxn modelId="{A2FF748C-93F4-4CCC-BB6C-E1212181FBEE}" type="presParOf" srcId="{4BCAD93E-0CF7-4E49-9044-9A3811B3F962}" destId="{219F0330-A131-410F-BC9E-3B53F8CED765}" srcOrd="0" destOrd="0" presId="urn:microsoft.com/office/officeart/2018/5/layout/CenteredIconLabelDescriptionList"/>
    <dgm:cxn modelId="{EEEAEEC4-3AAD-44C7-935D-3E6CEC30BF58}" type="presParOf" srcId="{4BCAD93E-0CF7-4E49-9044-9A3811B3F962}" destId="{6B76ADD2-456C-469F-8B6D-8079FDC613A2}" srcOrd="1" destOrd="0" presId="urn:microsoft.com/office/officeart/2018/5/layout/CenteredIconLabelDescriptionList"/>
    <dgm:cxn modelId="{4970F20E-59B1-46C6-B4BC-FD5C6C34C114}" type="presParOf" srcId="{4BCAD93E-0CF7-4E49-9044-9A3811B3F962}" destId="{F0A041A3-D6DE-4974-9BF1-3FD57AA3D52E}" srcOrd="2" destOrd="0" presId="urn:microsoft.com/office/officeart/2018/5/layout/CenteredIconLabelDescriptionList"/>
    <dgm:cxn modelId="{1487797F-7F7A-43E1-8B23-0CD4C548EE08}" type="presParOf" srcId="{4BCAD93E-0CF7-4E49-9044-9A3811B3F962}" destId="{92967864-D7FB-4AB7-868F-90D99B201A35}" srcOrd="3" destOrd="0" presId="urn:microsoft.com/office/officeart/2018/5/layout/CenteredIconLabelDescriptionList"/>
    <dgm:cxn modelId="{9800200B-271A-4B1A-A113-5F4DC077EF37}" type="presParOf" srcId="{4BCAD93E-0CF7-4E49-9044-9A3811B3F962}" destId="{39F1ABA5-DE1C-417C-9DFC-2E06FF94DCF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8D1680-5564-48BD-BB26-232A428BFCB0}">
      <dsp:nvSpPr>
        <dsp:cNvPr id="0" name=""/>
        <dsp:cNvSpPr/>
      </dsp:nvSpPr>
      <dsp:spPr>
        <a:xfrm>
          <a:off x="1277142" y="1088579"/>
          <a:ext cx="1368773" cy="13687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52DA88-4DEF-493B-9107-281FF0CACE9C}">
      <dsp:nvSpPr>
        <dsp:cNvPr id="0" name=""/>
        <dsp:cNvSpPr/>
      </dsp:nvSpPr>
      <dsp:spPr>
        <a:xfrm>
          <a:off x="6138" y="2580084"/>
          <a:ext cx="3910781" cy="58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Humerus</a:t>
          </a:r>
        </a:p>
      </dsp:txBody>
      <dsp:txXfrm>
        <a:off x="6138" y="2580084"/>
        <a:ext cx="3910781" cy="586617"/>
      </dsp:txXfrm>
    </dsp:sp>
    <dsp:sp modelId="{93E84916-53CE-4A2B-9F84-14812C04C36D}">
      <dsp:nvSpPr>
        <dsp:cNvPr id="0" name=""/>
        <dsp:cNvSpPr/>
      </dsp:nvSpPr>
      <dsp:spPr>
        <a:xfrm>
          <a:off x="6138" y="3223785"/>
          <a:ext cx="3910781" cy="71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longest and largest bone in the upper extremity.</a:t>
          </a:r>
        </a:p>
      </dsp:txBody>
      <dsp:txXfrm>
        <a:off x="6138" y="3223785"/>
        <a:ext cx="3910781" cy="719000"/>
      </dsp:txXfrm>
    </dsp:sp>
    <dsp:sp modelId="{8A8CC8BC-93E3-48B1-A3A8-D08B37D875BF}">
      <dsp:nvSpPr>
        <dsp:cNvPr id="0" name=""/>
        <dsp:cNvSpPr/>
      </dsp:nvSpPr>
      <dsp:spPr>
        <a:xfrm>
          <a:off x="5872310" y="1088579"/>
          <a:ext cx="1368773" cy="13687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F5DA0-F32E-4051-92A3-444D086744B1}">
      <dsp:nvSpPr>
        <dsp:cNvPr id="0" name=""/>
        <dsp:cNvSpPr/>
      </dsp:nvSpPr>
      <dsp:spPr>
        <a:xfrm>
          <a:off x="4601306" y="2580084"/>
          <a:ext cx="3910781" cy="58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Ulna</a:t>
          </a:r>
        </a:p>
      </dsp:txBody>
      <dsp:txXfrm>
        <a:off x="4601306" y="2580084"/>
        <a:ext cx="3910781" cy="586617"/>
      </dsp:txXfrm>
    </dsp:sp>
    <dsp:sp modelId="{F87425FB-BED0-47AC-B2D6-9F1CFC2369C4}">
      <dsp:nvSpPr>
        <dsp:cNvPr id="0" name=""/>
        <dsp:cNvSpPr/>
      </dsp:nvSpPr>
      <dsp:spPr>
        <a:xfrm>
          <a:off x="4601306" y="3223785"/>
          <a:ext cx="3910781" cy="71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 long bone in the forearm parallel with the radius; at the proximal is the elbow and the distal end is the wrist.</a:t>
          </a:r>
        </a:p>
      </dsp:txBody>
      <dsp:txXfrm>
        <a:off x="4601306" y="3223785"/>
        <a:ext cx="3910781" cy="719000"/>
      </dsp:txXfrm>
    </dsp:sp>
    <dsp:sp modelId="{219F0330-A131-410F-BC9E-3B53F8CED765}">
      <dsp:nvSpPr>
        <dsp:cNvPr id="0" name=""/>
        <dsp:cNvSpPr/>
      </dsp:nvSpPr>
      <dsp:spPr>
        <a:xfrm>
          <a:off x="10467478" y="1088579"/>
          <a:ext cx="1368773" cy="13687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A041A3-D6DE-4974-9BF1-3FD57AA3D52E}">
      <dsp:nvSpPr>
        <dsp:cNvPr id="0" name=""/>
        <dsp:cNvSpPr/>
      </dsp:nvSpPr>
      <dsp:spPr>
        <a:xfrm>
          <a:off x="9196474" y="2580084"/>
          <a:ext cx="3910781" cy="586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Radius</a:t>
          </a:r>
        </a:p>
      </dsp:txBody>
      <dsp:txXfrm>
        <a:off x="9196474" y="2580084"/>
        <a:ext cx="3910781" cy="586617"/>
      </dsp:txXfrm>
    </dsp:sp>
    <dsp:sp modelId="{39F1ABA5-DE1C-417C-9DFC-2E06FF94DCFF}">
      <dsp:nvSpPr>
        <dsp:cNvPr id="0" name=""/>
        <dsp:cNvSpPr/>
      </dsp:nvSpPr>
      <dsp:spPr>
        <a:xfrm>
          <a:off x="9196474" y="3223785"/>
          <a:ext cx="3910781" cy="71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The other bone of the forearm, shorter than the ulna.</a:t>
          </a:r>
        </a:p>
      </dsp:txBody>
      <dsp:txXfrm>
        <a:off x="9196474" y="3223785"/>
        <a:ext cx="3910781" cy="719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65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22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11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75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830" y="3840480"/>
            <a:ext cx="4389120" cy="45339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830" y="490220"/>
            <a:ext cx="4389120" cy="3291840"/>
          </a:xfrm>
        </p:spPr>
        <p:txBody>
          <a:bodyPr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830" y="4293870"/>
            <a:ext cx="4389120" cy="643890"/>
          </a:xfrm>
        </p:spPr>
        <p:txBody>
          <a:bodyPr/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520" y="219711"/>
            <a:ext cx="1645920" cy="46812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219711"/>
            <a:ext cx="4815840" cy="46812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94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536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4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76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5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42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759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73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704340"/>
            <a:ext cx="6217920" cy="1176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3108960"/>
            <a:ext cx="512064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6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4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07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8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94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11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1215" y="1560942"/>
            <a:ext cx="10427971" cy="3011056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1215" y="4663441"/>
            <a:ext cx="10427971" cy="1645919"/>
          </a:xfrm>
        </p:spPr>
        <p:txBody>
          <a:bodyPr>
            <a:normAutofit/>
          </a:bodyPr>
          <a:lstStyle>
            <a:lvl1pPr marL="0" indent="0" algn="ctr">
              <a:buNone/>
              <a:defRPr sz="264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0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1243659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5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994276"/>
            <a:ext cx="12422102" cy="3284183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29" y="4388949"/>
            <a:ext cx="12422102" cy="164182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7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1096529" y="2840511"/>
            <a:ext cx="6127231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406640" y="2840511"/>
            <a:ext cx="6126480" cy="41089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3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5594" y="2845222"/>
            <a:ext cx="5848169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1096530" y="3661215"/>
            <a:ext cx="6127232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75708" y="2845222"/>
            <a:ext cx="5858165" cy="815993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312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406641" y="3661215"/>
            <a:ext cx="6126481" cy="32882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78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13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65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49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731520"/>
            <a:ext cx="4722826" cy="24279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93675" y="731521"/>
            <a:ext cx="7440196" cy="62179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3159422"/>
            <a:ext cx="4722827" cy="3790018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06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7121963" cy="2427905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3" y="731521"/>
            <a:ext cx="3906430" cy="621792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159423"/>
            <a:ext cx="7121939" cy="379001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5147249"/>
            <a:ext cx="12437318" cy="97393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21693" y="837913"/>
            <a:ext cx="11787038" cy="3856963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6130474"/>
            <a:ext cx="12437342" cy="818966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5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29" y="731519"/>
            <a:ext cx="12437342" cy="4112694"/>
          </a:xfrm>
        </p:spPr>
        <p:txBody>
          <a:bodyPr anchor="ctr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045785"/>
            <a:ext cx="12437342" cy="1903656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8"/>
            <a:ext cx="10502759" cy="71374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29" y="5247356"/>
            <a:ext cx="12437342" cy="170526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01786" y="90499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669070" y="359229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7654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30" y="2566466"/>
            <a:ext cx="12437342" cy="3014202"/>
          </a:xfrm>
        </p:spPr>
        <p:txBody>
          <a:bodyPr anchor="b"/>
          <a:lstStyle>
            <a:lvl1pPr algn="ctr"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30" y="5594802"/>
            <a:ext cx="12437342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41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29" y="731520"/>
            <a:ext cx="12437342" cy="19261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29" y="2840512"/>
            <a:ext cx="395877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29" y="3532027"/>
            <a:ext cx="395877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42868" y="2840512"/>
            <a:ext cx="3949825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618" y="3532027"/>
            <a:ext cx="3964021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7" y="2840512"/>
            <a:ext cx="396591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67957" y="3532027"/>
            <a:ext cx="3965914" cy="34174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35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29" y="732927"/>
            <a:ext cx="12437342" cy="19247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29" y="5045784"/>
            <a:ext cx="3955691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6529" y="2840512"/>
            <a:ext cx="3955691" cy="18288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29" y="5737298"/>
            <a:ext cx="3955691" cy="121214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11" y="5045784"/>
            <a:ext cx="396219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29618" y="2840512"/>
            <a:ext cx="3964022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37297"/>
            <a:ext cx="3964022" cy="1212143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5045784"/>
            <a:ext cx="3960817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64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567957" y="2840512"/>
            <a:ext cx="3965914" cy="18288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808" y="5737294"/>
            <a:ext cx="3966064" cy="1212145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22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3525520"/>
            <a:ext cx="6217920" cy="1089660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2325371"/>
            <a:ext cx="6217920" cy="1200150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628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2840512"/>
            <a:ext cx="12437342" cy="4108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9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731522"/>
            <a:ext cx="3063991" cy="621791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1096530" y="731522"/>
            <a:ext cx="9190469" cy="62179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64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CFE21-615A-52E0-5D04-E9A0AC9BD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EB9BD-9EF0-DB8D-FE41-F642ED0B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79729-529B-A235-FD5B-38758B726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0D480-D8CC-88D3-DDEE-6C21D668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771CE-970D-AE45-A685-B12B4BE3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603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A937F-2015-1457-A458-A75B809E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1BBF-CDA2-0835-18A1-3A24E871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8CDB3B-A86C-6501-ACB3-54868924E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3C921-9202-D92D-7F1D-18CECA239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BFA75A-63F2-4C9D-791B-E601C94E4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3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D4BB-9B94-9AEF-AC36-9C11C8521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03E30-0569-1673-A056-C7585F7C4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82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82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7FEE-2BAC-3FE7-66AC-0B703D0BC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15906-8A37-A62A-B9F3-85D911BF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175B68-7368-4560-52EC-FC59E492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3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D23FC-751C-E4C9-D079-E123E856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BABB7-F664-1159-CE2C-7BBF5E8D2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A4A50-65F7-BAD5-5D02-D27A64F8E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E55AD-D574-67E5-1B16-BABFC596A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8960A-6D00-5F45-E8AA-2B372344A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01E23-FDFF-308F-8FC6-8B344EF6B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6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1988-5591-03A2-BAF2-1F93FFAD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4FEB6-AF78-E659-5A55-059AF8D68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8BE6E-FD27-54E8-816E-763ABAA21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6895E3-97EF-0A76-392C-89C3C5DC8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1115-07FB-924F-9EC1-297A867CD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F62F62-F227-FEBF-3A90-5DA950587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155553-6B65-9DE2-58F6-F3CE8DBF6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4A20A-9C72-B495-0A62-1715CD423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9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9EBA-AB16-ECC0-A3E5-9C4EAB2E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2ACD1-9053-6E12-0828-EAE26BDA7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7F7E19-947C-649E-64DA-304F69C6D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D06CD-013A-1F69-46AF-66289287F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07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E549A6-A709-FCD8-6D06-7DA283CE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D80719-737C-F509-692A-32D92538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303DDB-271D-34F0-75EB-5EB682879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1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280161"/>
            <a:ext cx="3230880" cy="362077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8560" y="1280161"/>
            <a:ext cx="3230880" cy="362077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9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97D1-E5FA-C940-BE96-16408517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A7385-346E-70F0-CD26-C955C27E3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46FFD-88B7-9CB7-83A4-CF1423AC8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35705-79F6-C422-1DC8-0EAF9CE7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EDBD7-3901-81C4-0905-BFA070C5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94B57-93B0-B7F0-1A50-2CB69677A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55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4F07-B563-A0B7-76BB-FC3817725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C815D-F774-B302-EAD9-7366E6E02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CFBB8-4608-881D-A125-BF501EA25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DAB873-DA3D-7D2B-6CA9-AF656E522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CFA6A-88D2-568B-3B31-0D7151D2A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AE780-3412-8486-BE20-33C5C83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09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AB190-505B-9F9D-8A6B-5A8B97AE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ED3DAE-0255-1C7A-8CB5-2FC4C772A3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68BA8-22EC-1A3A-06E7-C3D709066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1F990-EC93-1ACF-32DD-B8F5C832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860C-4578-529E-05BB-E45E516A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3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BBB134-2591-438A-3508-273994B6A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6555C-44E3-DEE9-023D-77A0D5F93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903EB-A815-AF9D-BA03-94547D365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0F8F8-4878-11F4-B652-9FD8176D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04C4BE-1D0D-8B52-B2F9-2958EB7D1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64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36" y="910742"/>
            <a:ext cx="12070080" cy="4279392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9600" spc="-6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0061" y="5346744"/>
            <a:ext cx="12070080" cy="13716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 algn="ctr">
              <a:buNone/>
              <a:defRPr sz="2880"/>
            </a:lvl2pPr>
            <a:lvl3pPr marL="1097280" indent="0" algn="ctr">
              <a:buNone/>
              <a:defRPr sz="2880"/>
            </a:lvl3pPr>
            <a:lvl4pPr marL="1645920" indent="0" algn="ctr">
              <a:buNone/>
              <a:defRPr sz="2400"/>
            </a:lvl4pPr>
            <a:lvl5pPr marL="2194560" indent="0" algn="ctr">
              <a:buNone/>
              <a:defRPr sz="2400"/>
            </a:lvl5pPr>
            <a:lvl6pPr marL="2743200" indent="0" algn="ctr">
              <a:buNone/>
              <a:defRPr sz="2400"/>
            </a:lvl6pPr>
            <a:lvl7pPr marL="3291840" indent="0" algn="ctr">
              <a:buNone/>
              <a:defRPr sz="2400"/>
            </a:lvl7pPr>
            <a:lvl8pPr marL="3840480" indent="0" algn="ctr">
              <a:buNone/>
              <a:defRPr sz="2400"/>
            </a:lvl8pPr>
            <a:lvl9pPr marL="438912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74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7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910742"/>
            <a:ext cx="12070080" cy="4279392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96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5343754"/>
            <a:ext cx="12070080" cy="13716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880" cap="all" spc="240" baseline="0">
                <a:solidFill>
                  <a:schemeClr val="tx2"/>
                </a:solidFill>
                <a:latin typeface="+mj-lt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449190" y="5212080"/>
            <a:ext cx="11850624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66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16735" y="2214881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61504" y="2214882"/>
            <a:ext cx="5925312" cy="482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1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6736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504" y="2215263"/>
            <a:ext cx="5925312" cy="88353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400" b="0" cap="all" baseline="0">
                <a:solidFill>
                  <a:schemeClr val="tx2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61504" y="3098801"/>
            <a:ext cx="5925312" cy="4053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23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8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28090"/>
            <a:ext cx="3232150" cy="51181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739900"/>
            <a:ext cx="3232150" cy="3161030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020" y="1228090"/>
            <a:ext cx="3233420" cy="51181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020" y="1739900"/>
            <a:ext cx="3233420" cy="3161030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6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25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" y="0"/>
            <a:ext cx="4860949" cy="822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848085" y="0"/>
            <a:ext cx="76810" cy="822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713231"/>
            <a:ext cx="3840480" cy="2743200"/>
          </a:xfrm>
        </p:spPr>
        <p:txBody>
          <a:bodyPr anchor="b">
            <a:norm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0720" y="877824"/>
            <a:ext cx="7790688" cy="6309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3511296"/>
            <a:ext cx="3840480" cy="4054949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8614" y="7751743"/>
            <a:ext cx="3142212" cy="438150"/>
          </a:xfrm>
        </p:spPr>
        <p:txBody>
          <a:bodyPr/>
          <a:lstStyle>
            <a:lvl1pPr algn="l">
              <a:defRPr/>
            </a:lvl1pPr>
          </a:lstStyle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60720" y="7751743"/>
            <a:ext cx="5577840" cy="4381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3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5943600"/>
            <a:ext cx="1462659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9" y="5898091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089904"/>
            <a:ext cx="12135917" cy="987552"/>
          </a:xfrm>
        </p:spPr>
        <p:txBody>
          <a:bodyPr lIns="91440" tIns="0" rIns="91440" bIns="0" anchor="b">
            <a:noAutofit/>
          </a:bodyPr>
          <a:lstStyle>
            <a:lvl1pPr>
              <a:defRPr sz="432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" y="0"/>
            <a:ext cx="14630382" cy="5898091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840">
                <a:solidFill>
                  <a:schemeClr val="bg1"/>
                </a:solidFill>
              </a:defRPr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16736" y="7088428"/>
            <a:ext cx="12135917" cy="71323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720"/>
              </a:spcAft>
              <a:buNone/>
              <a:defRPr sz="1800">
                <a:solidFill>
                  <a:srgbClr val="FFFFFF"/>
                </a:solidFill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82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68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1" y="7680960"/>
            <a:ext cx="1462659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9" y="7601179"/>
            <a:ext cx="14626590" cy="76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97734"/>
            <a:ext cx="3154680" cy="69089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97734"/>
            <a:ext cx="9281160" cy="6908906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49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86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218440"/>
            <a:ext cx="2406650" cy="92964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040" y="218441"/>
            <a:ext cx="4089400" cy="468249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1148081"/>
            <a:ext cx="2406650" cy="3752850"/>
          </a:xfrm>
        </p:spPr>
        <p:txBody>
          <a:bodyPr/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4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80161"/>
            <a:ext cx="6583680" cy="362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0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ctr" defTabSz="731520" rtl="0" eaLnBrk="1" latinLnBrk="0" hangingPunct="1"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731520" rtl="0" eaLnBrk="1" latinLnBrk="0" hangingPunct="1">
        <a:spcBef>
          <a:spcPct val="20000"/>
        </a:spcBef>
        <a:buFont typeface="Arial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731520" rtl="0" eaLnBrk="1" latinLnBrk="0" hangingPunct="1">
        <a:spcBef>
          <a:spcPct val="20000"/>
        </a:spcBef>
        <a:buFont typeface="Arial" pitchFamily="34" charset="0"/>
        <a:buChar char="–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03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31" y="742221"/>
            <a:ext cx="12437341" cy="1915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30" y="2840512"/>
            <a:ext cx="12437342" cy="4108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4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30" y="7059931"/>
            <a:ext cx="800746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1705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11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63A14-9D7D-7316-920C-535F3A7F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35C4E4-C981-BEBA-F85A-C03C3214E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D3AE7-02B7-BEC4-0527-A1AE67A43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514CB9-B86C-4ED0-8CED-2A27DCF4D3FE}" type="datetimeFigureOut">
              <a:rPr lang="en-US" smtClean="0"/>
              <a:t>5/26/2024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818CF-FE59-1B14-8845-4BEB0452B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DD65C-806B-D105-A568-ADC07D68C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41183A-45A1-4AA5-B971-BCD7DFA51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0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80960"/>
            <a:ext cx="14630400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7601179"/>
            <a:ext cx="14630401" cy="79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6736" y="343924"/>
            <a:ext cx="12070080" cy="1740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6736" y="2214881"/>
            <a:ext cx="12070080" cy="482803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16737" y="7751743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5/26/2024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2" y="7751743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80550" y="7751743"/>
            <a:ext cx="157443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432238" y="2085414"/>
            <a:ext cx="11960352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993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hf sldNum="0" hdr="0" ftr="0" dt="0"/>
  <p:txStyles>
    <p:titleStyle>
      <a:lvl1pPr algn="l" defTabSz="1097280" rtl="0" eaLnBrk="1" latinLnBrk="0" hangingPunct="1">
        <a:lnSpc>
          <a:spcPct val="85000"/>
        </a:lnSpc>
        <a:spcBef>
          <a:spcPct val="0"/>
        </a:spcBef>
        <a:buNone/>
        <a:defRPr sz="5760" kern="1200" spc="-6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09728" indent="-109728" algn="l" defTabSz="1097280" rtl="0" eaLnBrk="1" latinLnBrk="0" hangingPunct="1">
        <a:lnSpc>
          <a:spcPct val="90000"/>
        </a:lnSpc>
        <a:spcBef>
          <a:spcPts val="1440"/>
        </a:spcBef>
        <a:spcAft>
          <a:spcPts val="24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60858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21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0314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99770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19226" indent="-219456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2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56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0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40000" indent="-274320" algn="l" defTabSz="1097280" rtl="0" eaLnBrk="1" latinLnBrk="0" hangingPunct="1">
        <a:lnSpc>
          <a:spcPct val="90000"/>
        </a:lnSpc>
        <a:spcBef>
          <a:spcPts val="240"/>
        </a:spcBef>
        <a:spcAft>
          <a:spcPts val="480"/>
        </a:spcAft>
        <a:buClr>
          <a:schemeClr val="accent1"/>
        </a:buClr>
        <a:buFont typeface="Calibri" pitchFamily="34" charset="0"/>
        <a:buChar char="◦"/>
        <a:defRPr sz="168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0160"/>
            <a:ext cx="14630398" cy="8239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32586FD4-D932-4D5F-AB4F-240927E3D0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b="25987"/>
          <a:stretch/>
        </p:blipFill>
        <p:spPr>
          <a:xfrm>
            <a:off x="20" y="-10928"/>
            <a:ext cx="14630380" cy="82295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B2D486-FC4E-B108-31BB-9E6092310C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200" y="709612"/>
            <a:ext cx="3840480" cy="6702743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sz="44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Electronic Prosthetic Arm 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060482" y="2946574"/>
            <a:ext cx="4900120" cy="4900120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60AE8-7190-BAF7-B29E-B73F9B1EC4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6769" y="709612"/>
            <a:ext cx="8287789" cy="6702743"/>
          </a:xfr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Submitted by                                                                             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Samy Gerges Samy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Mohammed Saad Fathy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Ibrahim El-Sayed Mohammed                  Supervisor By 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Nashaat Baher Mohammed                  DR\Ghada Kareem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Islam Sobhy Soliman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Gaser Tarek Helmy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3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C8D7431-A55A-EA71-8AD3-81F578C2DD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" y="1"/>
            <a:ext cx="6088134" cy="8229599"/>
          </a:xfrm>
          <a:prstGeom prst="rect">
            <a:avLst/>
          </a:prstGeom>
        </p:spPr>
      </p:pic>
      <p:pic>
        <p:nvPicPr>
          <p:cNvPr id="9" name="Content Placeholder 8" descr="A table with text on it&#10;&#10;Description automatically generated">
            <a:extLst>
              <a:ext uri="{FF2B5EF4-FFF2-40B4-BE49-F238E27FC236}">
                <a16:creationId xmlns:a16="http://schemas.microsoft.com/office/drawing/2014/main" id="{328BAF52-A636-D981-1A7B-9810E0C883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2"/>
          <a:stretch/>
        </p:blipFill>
        <p:spPr>
          <a:xfrm>
            <a:off x="6088133" y="64059"/>
            <a:ext cx="8542267" cy="81014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2987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3060" y="-1"/>
            <a:ext cx="6255920" cy="8259635"/>
            <a:chOff x="-19217" y="-1"/>
            <a:chExt cx="5213267" cy="68830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41ABFF-A74A-E847-C7FC-2AE297F63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80" y="887802"/>
            <a:ext cx="4443096" cy="1939443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rgbClr val="FFFFFF"/>
                </a:solidFill>
              </a:rPr>
              <a:t>Tendons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60E7-E213-17F9-D1D6-5AE356666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580" y="2950939"/>
            <a:ext cx="4443095" cy="4229787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>
                <a:solidFill>
                  <a:srgbClr val="FFFFFF"/>
                </a:solidFill>
              </a:rPr>
              <a:t>Tough bands of fibrous connective tissue that connects muscles to bones.</a:t>
            </a:r>
          </a:p>
          <a:p>
            <a:pPr lvl="1"/>
            <a:r>
              <a:rPr lang="en-US" sz="2400">
                <a:solidFill>
                  <a:srgbClr val="FFFFFF"/>
                </a:solidFill>
              </a:rPr>
              <a:t> Capable of withstanding tension</a:t>
            </a:r>
          </a:p>
          <a:p>
            <a:pPr lvl="1"/>
            <a:r>
              <a:rPr lang="en-US" sz="2400">
                <a:solidFill>
                  <a:srgbClr val="FFFFFF"/>
                </a:solidFill>
              </a:rPr>
              <a:t> Function to transmit force</a:t>
            </a:r>
          </a:p>
          <a:p>
            <a:pPr lvl="1"/>
            <a:r>
              <a:rPr lang="en-US" sz="2400">
                <a:solidFill>
                  <a:srgbClr val="FFFFFF"/>
                </a:solidFill>
              </a:rPr>
              <a:t> Function as springs</a:t>
            </a:r>
          </a:p>
        </p:txBody>
      </p:sp>
      <p:pic>
        <p:nvPicPr>
          <p:cNvPr id="5" name="Picture 4" descr="A cross-section of a cable&#10;&#10;Description automatically generated">
            <a:extLst>
              <a:ext uri="{FF2B5EF4-FFF2-40B4-BE49-F238E27FC236}">
                <a16:creationId xmlns:a16="http://schemas.microsoft.com/office/drawing/2014/main" id="{281E1BCF-2C2E-5C3F-B833-953BBD22C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364" y="1681648"/>
            <a:ext cx="6488403" cy="486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8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4630397" cy="190889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9738366" cy="1908890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38358" y="-1"/>
            <a:ext cx="4892038" cy="1908890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220" y="-1"/>
            <a:ext cx="14079175" cy="191691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7AF046-63F8-99E3-C29F-967BA65F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18" y="353445"/>
            <a:ext cx="11875142" cy="1240403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FFFFFF"/>
                </a:solidFill>
              </a:rPr>
              <a:t>Arm Motion – Kinematics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D949F-12A7-CC49-D5B4-8E41870C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18" y="2781836"/>
            <a:ext cx="11668838" cy="442003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Types of Motion</a:t>
            </a:r>
          </a:p>
          <a:p>
            <a:pPr lvl="1"/>
            <a:r>
              <a:rPr lang="en-US" sz="2400"/>
              <a:t>Translatory: all parts move toward same direction</a:t>
            </a:r>
          </a:p>
          <a:p>
            <a:pPr lvl="1"/>
            <a:r>
              <a:rPr lang="en-US" sz="2400"/>
              <a:t> Rotatory/Angular: around a fixed axis</a:t>
            </a:r>
          </a:p>
          <a:p>
            <a:pPr lvl="1"/>
            <a:r>
              <a:rPr lang="en-US" sz="2400"/>
              <a:t>General: combination of translation and rotation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Location of Motion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/>
              <a:t> Transverse or Horizontal Plane</a:t>
            </a:r>
          </a:p>
          <a:p>
            <a:pPr lvl="2"/>
            <a:r>
              <a:rPr lang="en-US" sz="2400"/>
              <a:t>Superior and Inferior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/>
              <a:t> Coronal or Frontal Plane</a:t>
            </a:r>
          </a:p>
          <a:p>
            <a:pPr lvl="2"/>
            <a:r>
              <a:rPr lang="en-US" sz="2400"/>
              <a:t> Anterior and Posterior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/>
              <a:t> Sagittal plane</a:t>
            </a:r>
          </a:p>
          <a:p>
            <a:pPr lvl="2"/>
            <a:r>
              <a:rPr lang="en-US" sz="2400"/>
              <a:t>Medial and Lateral</a:t>
            </a:r>
          </a:p>
        </p:txBody>
      </p:sp>
    </p:spTree>
    <p:extLst>
      <p:ext uri="{BB962C8B-B14F-4D97-AF65-F5344CB8AC3E}">
        <p14:creationId xmlns:p14="http://schemas.microsoft.com/office/powerpoint/2010/main" val="2741528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human body&#10;&#10;Description automatically generated">
            <a:extLst>
              <a:ext uri="{FF2B5EF4-FFF2-40B4-BE49-F238E27FC236}">
                <a16:creationId xmlns:a16="http://schemas.microsoft.com/office/drawing/2014/main" id="{F5DA6CD8-0AA6-68F4-8455-6FA0F6F22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3" y="3727790"/>
            <a:ext cx="4200143" cy="4039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B6A656-2699-2C81-A955-9E9F56256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514" y="4918025"/>
            <a:ext cx="4773167" cy="1659120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/>
              <a:t>Rotatory motion occurs around a fixed axis.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7F25F4-5499-26AC-F61E-9909EAB3B6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59281" y="462221"/>
          <a:ext cx="10387584" cy="314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9444">
                  <a:extLst>
                    <a:ext uri="{9D8B030D-6E8A-4147-A177-3AD203B41FA5}">
                      <a16:colId xmlns:a16="http://schemas.microsoft.com/office/drawing/2014/main" val="702565654"/>
                    </a:ext>
                  </a:extLst>
                </a:gridCol>
                <a:gridCol w="3174108">
                  <a:extLst>
                    <a:ext uri="{9D8B030D-6E8A-4147-A177-3AD203B41FA5}">
                      <a16:colId xmlns:a16="http://schemas.microsoft.com/office/drawing/2014/main" val="1440848984"/>
                    </a:ext>
                  </a:extLst>
                </a:gridCol>
                <a:gridCol w="3304032">
                  <a:extLst>
                    <a:ext uri="{9D8B030D-6E8A-4147-A177-3AD203B41FA5}">
                      <a16:colId xmlns:a16="http://schemas.microsoft.com/office/drawing/2014/main" val="4249196873"/>
                    </a:ext>
                  </a:extLst>
                </a:gridCol>
              </a:tblGrid>
              <a:tr h="475488">
                <a:tc>
                  <a:txBody>
                    <a:bodyPr/>
                    <a:lstStyle/>
                    <a:p>
                      <a:r>
                        <a:rPr lang="en-US" sz="2400" dirty="0"/>
                        <a:t>Axis of rotation 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Direction of motion 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Perpendicular to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429159000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400" dirty="0"/>
                        <a:t>Sagittal axis</a:t>
                      </a:r>
                    </a:p>
                    <a:p>
                      <a:r>
                        <a:rPr lang="en-US" sz="1900" dirty="0"/>
                        <a:t>(anterior posterior axis)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Horizontally from front to back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Coronal plane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63372171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2400" dirty="0"/>
                        <a:t>Coronal axis</a:t>
                      </a:r>
                    </a:p>
                    <a:p>
                      <a:r>
                        <a:rPr lang="en-US" sz="1900" dirty="0"/>
                        <a:t>(frontal axis)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Horizontally from side to side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Sagittal plane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3851622511"/>
                  </a:ext>
                </a:extLst>
              </a:tr>
              <a:tr h="841248">
                <a:tc>
                  <a:txBody>
                    <a:bodyPr/>
                    <a:lstStyle/>
                    <a:p>
                      <a:r>
                        <a:rPr lang="en-US" sz="2400" dirty="0"/>
                        <a:t>Vertical axis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Perpendicular to ground</a:t>
                      </a:r>
                    </a:p>
                  </a:txBody>
                  <a:tcPr marL="109728" marR="109728" marT="54864" marB="54864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Transverse plane</a:t>
                      </a:r>
                    </a:p>
                  </a:txBody>
                  <a:tcPr marL="109728" marR="109728" marT="54864" marB="54864"/>
                </a:tc>
                <a:extLst>
                  <a:ext uri="{0D108BD9-81ED-4DB2-BD59-A6C34878D82A}">
                    <a16:rowId xmlns:a16="http://schemas.microsoft.com/office/drawing/2014/main" val="1260653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914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35721"/>
            <a:ext cx="14642609" cy="182322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C1D4C0-E0AE-A13D-80FE-2FBBE4C7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029" y="362211"/>
            <a:ext cx="12572531" cy="1204239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>
                <a:solidFill>
                  <a:srgbClr val="FFFFFF"/>
                </a:solidFill>
              </a:rPr>
              <a:t>Degrees of Freedom</a:t>
            </a:r>
            <a:br>
              <a:rPr lang="en-US" sz="3800">
                <a:solidFill>
                  <a:srgbClr val="FFFFFF"/>
                </a:solidFill>
              </a:rPr>
            </a:br>
            <a:endParaRPr lang="en-US" sz="38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35D7A-5EFC-3653-AA55-E57F58AB3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561" y="2769748"/>
            <a:ext cx="6030882" cy="4408292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3 translatory motions along the x, y, and z axes and</a:t>
            </a:r>
          </a:p>
          <a:p>
            <a:pPr marL="548640" lvl="1" indent="0">
              <a:buNone/>
            </a:pPr>
            <a:r>
              <a:rPr lang="en-US" sz="2400"/>
              <a:t> 3 rotatory motions around the x, y, and z axes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6 DOF of a rigid body</a:t>
            </a:r>
          </a:p>
          <a:p>
            <a:pPr lvl="1"/>
            <a:r>
              <a:rPr lang="en-US" sz="2400"/>
              <a:t>Moving up and down</a:t>
            </a:r>
          </a:p>
          <a:p>
            <a:pPr lvl="1"/>
            <a:r>
              <a:rPr lang="en-US" sz="2400"/>
              <a:t>Moving left and right</a:t>
            </a:r>
          </a:p>
          <a:p>
            <a:pPr lvl="1"/>
            <a:r>
              <a:rPr lang="en-US" sz="2400"/>
              <a:t>Moving forward and backward</a:t>
            </a:r>
          </a:p>
          <a:p>
            <a:pPr lvl="1"/>
            <a:r>
              <a:rPr lang="en-US" sz="2400"/>
              <a:t>Tilting forward and backward (pitch)</a:t>
            </a:r>
          </a:p>
          <a:p>
            <a:pPr lvl="1"/>
            <a:r>
              <a:rPr lang="en-US" sz="2400"/>
              <a:t>Turning left and right (yaw)</a:t>
            </a:r>
          </a:p>
          <a:p>
            <a:pPr lvl="1"/>
            <a:r>
              <a:rPr lang="en-US" sz="2400"/>
              <a:t>Tilting side to side (roll)</a:t>
            </a:r>
          </a:p>
        </p:txBody>
      </p:sp>
      <p:pic>
        <p:nvPicPr>
          <p:cNvPr id="5" name="Picture 4" descr="A diagram of a cube with arrows&#10;&#10;Description automatically generated">
            <a:extLst>
              <a:ext uri="{FF2B5EF4-FFF2-40B4-BE49-F238E27FC236}">
                <a16:creationId xmlns:a16="http://schemas.microsoft.com/office/drawing/2014/main" id="{E3800035-B5FA-F36A-F1D2-1947F6E1D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109" y="2882459"/>
            <a:ext cx="5437731" cy="418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3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4630397" cy="190889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9738366" cy="1908890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38358" y="-1"/>
            <a:ext cx="4892038" cy="1908890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220" y="-1"/>
            <a:ext cx="14079175" cy="191691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9D5392-4783-68C4-571E-4B488170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18" y="353445"/>
            <a:ext cx="11875142" cy="1240403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100">
                <a:solidFill>
                  <a:srgbClr val="FFFFFF"/>
                </a:solidFill>
              </a:rPr>
              <a:t>Arm Motion - Kinetics</a:t>
            </a:r>
            <a:br>
              <a:rPr lang="en-US" sz="4100">
                <a:solidFill>
                  <a:srgbClr val="FFFFFF"/>
                </a:solidFill>
              </a:rPr>
            </a:br>
            <a:endParaRPr lang="en-US" sz="4100">
              <a:solidFill>
                <a:srgbClr val="FFFFFF"/>
              </a:solidFill>
            </a:endParaRPr>
          </a:p>
        </p:txBody>
      </p: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1C4BDB9D-6113-BD97-4B27-1D034FE90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18" y="2781836"/>
            <a:ext cx="11668838" cy="442003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Extrinsic Forces</a:t>
            </a:r>
            <a:endParaRPr lang="ar-EG" sz="2400" dirty="0"/>
          </a:p>
          <a:p>
            <a:pPr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Intrinsic Forces</a:t>
            </a:r>
          </a:p>
        </p:txBody>
      </p:sp>
    </p:spTree>
    <p:extLst>
      <p:ext uri="{BB962C8B-B14F-4D97-AF65-F5344CB8AC3E}">
        <p14:creationId xmlns:p14="http://schemas.microsoft.com/office/powerpoint/2010/main" val="489424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">
            <a:extLst>
              <a:ext uri="{FF2B5EF4-FFF2-40B4-BE49-F238E27FC236}">
                <a16:creationId xmlns:a16="http://schemas.microsoft.com/office/drawing/2014/main" id="{496325AD-BE78-6E40-BF60-549CDB504554}"/>
              </a:ext>
            </a:extLst>
          </p:cNvPr>
          <p:cNvSpPr/>
          <p:nvPr/>
        </p:nvSpPr>
        <p:spPr>
          <a:xfrm>
            <a:off x="18887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ar-EG" dirty="0"/>
          </a:p>
        </p:txBody>
      </p:sp>
      <p:sp>
        <p:nvSpPr>
          <p:cNvPr id="2" name="Freeform 2"/>
          <p:cNvSpPr/>
          <p:nvPr/>
        </p:nvSpPr>
        <p:spPr>
          <a:xfrm>
            <a:off x="-16625" y="839599"/>
            <a:ext cx="4580911" cy="2000699"/>
          </a:xfrm>
          <a:custGeom>
            <a:avLst/>
            <a:gdLst/>
            <a:ahLst/>
            <a:cxnLst/>
            <a:rect l="l" t="t" r="r" b="b"/>
            <a:pathLst>
              <a:path w="5726139" h="2500874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H="1" flipV="1">
            <a:off x="13807440" y="822961"/>
            <a:ext cx="0" cy="4629183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896828" y="3033497"/>
            <a:ext cx="8645566" cy="4373143"/>
            <a:chOff x="0" y="0"/>
            <a:chExt cx="14409275" cy="7288572"/>
          </a:xfrm>
        </p:grpSpPr>
        <p:sp>
          <p:nvSpPr>
            <p:cNvPr id="5" name="AutoShape 5"/>
            <p:cNvSpPr/>
            <p:nvPr/>
          </p:nvSpPr>
          <p:spPr>
            <a:xfrm flipV="1">
              <a:off x="27735" y="0"/>
              <a:ext cx="0" cy="7288572"/>
            </a:xfrm>
            <a:prstGeom prst="line">
              <a:avLst/>
            </a:prstGeom>
            <a:ln w="5546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7260838"/>
              <a:ext cx="14409275" cy="0"/>
            </a:xfrm>
            <a:prstGeom prst="line">
              <a:avLst/>
            </a:prstGeom>
            <a:ln w="5546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9463966" y="5895168"/>
            <a:ext cx="5455971" cy="4668864"/>
          </a:xfrm>
          <a:custGeom>
            <a:avLst/>
            <a:gdLst/>
            <a:ahLst/>
            <a:cxnLst/>
            <a:rect l="l" t="t" r="r" b="b"/>
            <a:pathLst>
              <a:path w="6819964" h="5836080">
                <a:moveTo>
                  <a:pt x="0" y="0"/>
                </a:moveTo>
                <a:lnTo>
                  <a:pt x="6819964" y="0"/>
                </a:lnTo>
                <a:lnTo>
                  <a:pt x="6819964" y="5836080"/>
                </a:lnTo>
                <a:lnTo>
                  <a:pt x="0" y="5836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55" r="-30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902455" y="839599"/>
            <a:ext cx="4890007" cy="844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defTabSz="731520">
              <a:lnSpc>
                <a:spcPts val="6866"/>
              </a:lnSpc>
              <a:spcBef>
                <a:spcPct val="0"/>
              </a:spcBef>
            </a:pPr>
            <a:r>
              <a:rPr lang="ar-EG" sz="5500" dirty="0">
                <a:solidFill>
                  <a:srgbClr val="4F81BD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5500" dirty="0">
                <a:solidFill>
                  <a:srgbClr val="4F81BD">
                    <a:lumMod val="20000"/>
                    <a:lumOff val="8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Second agenda</a:t>
            </a:r>
            <a:r>
              <a:rPr lang="en-US" sz="5500" dirty="0">
                <a:solidFill>
                  <a:srgbClr val="4F81BD">
                    <a:lumMod val="20000"/>
                    <a:lumOff val="80000"/>
                  </a:srgbClr>
                </a:solidFill>
                <a:latin typeface="Computer Says No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89120" y="2476466"/>
            <a:ext cx="6496662" cy="4024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833" lvl="1" indent="-350417" defTabSz="731520">
              <a:lnSpc>
                <a:spcPts val="4544"/>
              </a:lnSpc>
              <a:buFont typeface="Arial"/>
              <a:buChar char="•"/>
            </a:pPr>
            <a:r>
              <a:rPr lang="en-US" sz="3246" dirty="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marL="700833" lvl="1" indent="-350417" defTabSz="731520">
              <a:lnSpc>
                <a:spcPts val="4544"/>
              </a:lnSpc>
              <a:buFont typeface="Arial"/>
              <a:buChar char="•"/>
            </a:pPr>
            <a:r>
              <a:rPr lang="en-US" sz="352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History and Development</a:t>
            </a:r>
          </a:p>
          <a:p>
            <a:pPr marL="700833" lvl="1" indent="-350417" defTabSz="731520">
              <a:lnSpc>
                <a:spcPts val="4544"/>
              </a:lnSpc>
              <a:buFont typeface="Arial"/>
              <a:buChar char="•"/>
            </a:pPr>
            <a:r>
              <a:rPr lang="en-US" sz="32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Anatomy and Function</a:t>
            </a:r>
            <a:r>
              <a:rPr lang="en-US" sz="3246" dirty="0">
                <a:solidFill>
                  <a:srgbClr val="FFFFFF"/>
                </a:solidFill>
                <a:latin typeface="Poppins Light"/>
              </a:rPr>
              <a:t>  </a:t>
            </a:r>
          </a:p>
          <a:p>
            <a:pPr marL="700833" lvl="1" indent="-350417" defTabSz="731520">
              <a:lnSpc>
                <a:spcPts val="4544"/>
              </a:lnSpc>
              <a:buFont typeface="Arial"/>
              <a:buChar char="•"/>
            </a:pPr>
            <a:r>
              <a:rPr lang="en-US" sz="3246" dirty="0">
                <a:solidFill>
                  <a:srgbClr val="FFFFFF"/>
                </a:solidFill>
                <a:latin typeface="Poppins Light"/>
              </a:rPr>
              <a:t>Methodology</a:t>
            </a:r>
          </a:p>
          <a:p>
            <a:pPr marL="700833" lvl="1" indent="-350417" defTabSz="731520">
              <a:lnSpc>
                <a:spcPts val="4544"/>
              </a:lnSpc>
              <a:buFont typeface="Arial"/>
              <a:buChar char="•"/>
            </a:pPr>
            <a:r>
              <a:rPr lang="en-US" sz="3246" dirty="0">
                <a:solidFill>
                  <a:srgbClr val="FFFFFF"/>
                </a:solidFill>
                <a:latin typeface="Poppins Light"/>
              </a:rPr>
              <a:t>Results and Achievements</a:t>
            </a:r>
          </a:p>
          <a:p>
            <a:pPr marL="700833" lvl="1" indent="-350417" defTabSz="731520">
              <a:lnSpc>
                <a:spcPts val="4544"/>
              </a:lnSpc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direction </a:t>
            </a:r>
            <a:endParaRPr lang="en-US" sz="3600" dirty="0"/>
          </a:p>
          <a:p>
            <a:pPr marL="350416" lvl="1" defTabSz="731520">
              <a:lnSpc>
                <a:spcPts val="4544"/>
              </a:lnSpc>
            </a:pPr>
            <a:endParaRPr lang="en-US" sz="3246" dirty="0">
              <a:solidFill>
                <a:srgbClr val="FFFFFF"/>
              </a:solidFill>
              <a:latin typeface="Poppins Ligh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DA70C3-B7A4-0DD4-192A-F3B52B0B2CF8}"/>
              </a:ext>
            </a:extLst>
          </p:cNvPr>
          <p:cNvSpPr/>
          <p:nvPr/>
        </p:nvSpPr>
        <p:spPr>
          <a:xfrm>
            <a:off x="5041392" y="665018"/>
            <a:ext cx="4784252" cy="1363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7495" y="-95196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ar-EG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2133" y="896768"/>
            <a:ext cx="7916663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 to Electronic Prosthetic Arm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6319598" y="4077831"/>
            <a:ext cx="74776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b="0" i="0" dirty="0">
                <a:solidFill>
                  <a:srgbClr val="FFFFFF"/>
                </a:solidFill>
                <a:effectLst/>
              </a:rPr>
              <a:t>Advanced robotic arms restore function for limb loss or difference, mimicking natural movements for greater independence and improved quality of life.</a:t>
            </a:r>
            <a:endParaRPr lang="en-US" sz="2800" dirty="0"/>
          </a:p>
        </p:txBody>
      </p:sp>
      <p:sp>
        <p:nvSpPr>
          <p:cNvPr id="7" name="Shape 4"/>
          <p:cNvSpPr/>
          <p:nvPr/>
        </p:nvSpPr>
        <p:spPr>
          <a:xfrm>
            <a:off x="6319599" y="655439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3AC131E-2419-E8E3-3333-141FC03B2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7497" y="0"/>
            <a:ext cx="5543896" cy="8229600"/>
          </a:xfrm>
          <a:prstGeom prst="rect">
            <a:avLst/>
          </a:prstGeom>
        </p:spPr>
      </p:pic>
      <p:pic>
        <p:nvPicPr>
          <p:cNvPr id="20" name="Graphic 19" descr="Bullseye with solid fill">
            <a:extLst>
              <a:ext uri="{FF2B5EF4-FFF2-40B4-BE49-F238E27FC236}">
                <a16:creationId xmlns:a16="http://schemas.microsoft.com/office/drawing/2014/main" id="{2176CEA1-DC85-6E1F-4423-5A25FC3B5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18311" y="5498522"/>
            <a:ext cx="3177204" cy="3177204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36D2FFB-78DC-ABAA-6A07-18305446AFD5}"/>
              </a:ext>
            </a:extLst>
          </p:cNvPr>
          <p:cNvSpPr/>
          <p:nvPr/>
        </p:nvSpPr>
        <p:spPr>
          <a:xfrm>
            <a:off x="6032603" y="3688454"/>
            <a:ext cx="8051593" cy="255576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637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ar-EG"/>
          </a:p>
        </p:txBody>
      </p:sp>
      <p:sp>
        <p:nvSpPr>
          <p:cNvPr id="5" name="Text 2"/>
          <p:cNvSpPr/>
          <p:nvPr/>
        </p:nvSpPr>
        <p:spPr>
          <a:xfrm>
            <a:off x="1121807" y="538639"/>
            <a:ext cx="8729186" cy="12203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5"/>
              </a:lnSpc>
              <a:buNone/>
            </a:pPr>
            <a:r>
              <a:rPr lang="en-US" sz="384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History and Development of Prosthetic Limbs</a:t>
            </a:r>
            <a:endParaRPr lang="en-US" sz="3844" dirty="0"/>
          </a:p>
        </p:txBody>
      </p:sp>
      <p:sp>
        <p:nvSpPr>
          <p:cNvPr id="6" name="Shape 3"/>
          <p:cNvSpPr/>
          <p:nvPr/>
        </p:nvSpPr>
        <p:spPr>
          <a:xfrm>
            <a:off x="1402437" y="2051804"/>
            <a:ext cx="24289" cy="5639157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634192" y="2411730"/>
            <a:ext cx="683300" cy="24289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1194971" y="2204323"/>
            <a:ext cx="439222" cy="439222"/>
          </a:xfrm>
          <a:prstGeom prst="roundRect">
            <a:avLst>
              <a:gd name="adj" fmla="val 13337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357372" y="2240875"/>
            <a:ext cx="114300" cy="366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3"/>
              </a:lnSpc>
              <a:buNone/>
            </a:pPr>
            <a:r>
              <a:rPr lang="en-US" sz="2306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306" dirty="0"/>
          </a:p>
        </p:txBody>
      </p:sp>
      <p:sp>
        <p:nvSpPr>
          <p:cNvPr id="10" name="Text 7"/>
          <p:cNvSpPr/>
          <p:nvPr/>
        </p:nvSpPr>
        <p:spPr>
          <a:xfrm>
            <a:off x="2488406" y="2246948"/>
            <a:ext cx="2440662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Early Prosthetics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2488406" y="2669024"/>
            <a:ext cx="7362587" cy="937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Prosthetic limbs have been used for centuries, with some of the earliest known examples dating back to ancient Egypt and Greece.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1634192" y="4356497"/>
            <a:ext cx="683300" cy="24289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1194971" y="4149090"/>
            <a:ext cx="439222" cy="439222"/>
          </a:xfrm>
          <a:prstGeom prst="roundRect">
            <a:avLst>
              <a:gd name="adj" fmla="val 13337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323201" y="4185642"/>
            <a:ext cx="182761" cy="366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3"/>
              </a:lnSpc>
              <a:buNone/>
            </a:pPr>
            <a:r>
              <a:rPr lang="en-US" sz="2306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306" dirty="0"/>
          </a:p>
        </p:txBody>
      </p:sp>
      <p:sp>
        <p:nvSpPr>
          <p:cNvPr id="15" name="Text 12"/>
          <p:cNvSpPr/>
          <p:nvPr/>
        </p:nvSpPr>
        <p:spPr>
          <a:xfrm>
            <a:off x="2488406" y="4191714"/>
            <a:ext cx="3163967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Modern Advancements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2488406" y="4613791"/>
            <a:ext cx="7362587" cy="937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 the 20th century, the development of new materials and technologies led to significant improvements in prosthetic design, allowing for greater functionality and comfort for users.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1634192" y="6301264"/>
            <a:ext cx="683300" cy="24289"/>
          </a:xfrm>
          <a:prstGeom prst="rect">
            <a:avLst/>
          </a:prstGeom>
          <a:solidFill>
            <a:srgbClr val="8061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1194971" y="6093857"/>
            <a:ext cx="439222" cy="439222"/>
          </a:xfrm>
          <a:prstGeom prst="roundRect">
            <a:avLst>
              <a:gd name="adj" fmla="val 13337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320701" y="6130409"/>
            <a:ext cx="187762" cy="3661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83"/>
              </a:lnSpc>
              <a:buNone/>
            </a:pPr>
            <a:r>
              <a:rPr lang="en-US" sz="2306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306" dirty="0"/>
          </a:p>
        </p:txBody>
      </p:sp>
      <p:sp>
        <p:nvSpPr>
          <p:cNvPr id="20" name="Text 17"/>
          <p:cNvSpPr/>
          <p:nvPr/>
        </p:nvSpPr>
        <p:spPr>
          <a:xfrm>
            <a:off x="2488406" y="6136481"/>
            <a:ext cx="2938105" cy="3050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2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Electronic Prosthetics</a:t>
            </a:r>
            <a:endParaRPr lang="en-US" sz="2400" dirty="0"/>
          </a:p>
        </p:txBody>
      </p:sp>
      <p:sp>
        <p:nvSpPr>
          <p:cNvPr id="21" name="Text 18"/>
          <p:cNvSpPr/>
          <p:nvPr/>
        </p:nvSpPr>
        <p:spPr>
          <a:xfrm>
            <a:off x="2488406" y="6558558"/>
            <a:ext cx="7362587" cy="937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integration of electrical and computer systems in the late 20th century revolutionized prosthetic limbs, enabling more natural and intuitive control through sensors and advanced control algorithms.</a:t>
            </a:r>
            <a:endParaRPr lang="en-US" sz="2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23D75CC-F6DC-EE44-2898-1D49279D9FDE}"/>
              </a:ext>
            </a:extLst>
          </p:cNvPr>
          <p:cNvSpPr/>
          <p:nvPr/>
        </p:nvSpPr>
        <p:spPr>
          <a:xfrm>
            <a:off x="10705206" y="0"/>
            <a:ext cx="3918824" cy="82296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DB8A89-B020-D738-42A7-F5A5686D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153" y="0"/>
            <a:ext cx="3873878" cy="27372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7C48E00-F0AE-AA59-24CE-A8B7EF373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153" y="2737285"/>
            <a:ext cx="3880247" cy="31428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25CFA1B-B22E-38B3-9E48-C09B4F425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153" y="5880183"/>
            <a:ext cx="3859773" cy="2382709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8072107C-019B-893A-E4F2-FEACD73C51DA}"/>
              </a:ext>
            </a:extLst>
          </p:cNvPr>
          <p:cNvSpPr/>
          <p:nvPr/>
        </p:nvSpPr>
        <p:spPr>
          <a:xfrm>
            <a:off x="515389" y="282633"/>
            <a:ext cx="9459884" cy="162141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78786" y="0"/>
            <a:ext cx="14709185" cy="9376917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pPr algn="ctr"/>
            <a:r>
              <a:rPr lang="en-US" sz="4400" dirty="0">
                <a:solidFill>
                  <a:schemeClr val="bg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Anatomy and Function of the Human Arm</a:t>
            </a:r>
            <a:endParaRPr lang="ar-EG" sz="4400" dirty="0">
              <a:solidFill>
                <a:schemeClr val="bg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3916351" y="1802347"/>
            <a:ext cx="6890552" cy="488731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397201" y="437042"/>
            <a:ext cx="9933503" cy="14486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354880" y="324712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Skeletal Structure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2348389" y="4027646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12749" y="741313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Muscular System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5847398" y="4027646"/>
            <a:ext cx="2949416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108370" y="3137338"/>
            <a:ext cx="3266896" cy="1008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Nervous System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9346406" y="4027646"/>
            <a:ext cx="2949416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EF8070-6F45-6252-BC95-2201B96069A8}"/>
              </a:ext>
            </a:extLst>
          </p:cNvPr>
          <p:cNvSpPr/>
          <p:nvPr/>
        </p:nvSpPr>
        <p:spPr>
          <a:xfrm rot="5400000">
            <a:off x="4910851" y="2551316"/>
            <a:ext cx="4828357" cy="333041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Arm | Definition, Bones, Muscles, &amp; Facts | Britannica">
            <a:extLst>
              <a:ext uri="{FF2B5EF4-FFF2-40B4-BE49-F238E27FC236}">
                <a16:creationId xmlns:a16="http://schemas.microsoft.com/office/drawing/2014/main" id="{93B03FB3-BAB8-0BD3-889D-08ECFEAE6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21" y="2110960"/>
            <a:ext cx="2845518" cy="4294448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28C7E0E-0ECF-058A-4EEC-0F19E21F9EF2}"/>
              </a:ext>
            </a:extLst>
          </p:cNvPr>
          <p:cNvSpPr/>
          <p:nvPr/>
        </p:nvSpPr>
        <p:spPr>
          <a:xfrm>
            <a:off x="1987101" y="97814"/>
            <a:ext cx="11228785" cy="1402441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2B6F460-F264-EFF3-357F-A30D67730524}"/>
              </a:ext>
            </a:extLst>
          </p:cNvPr>
          <p:cNvSpPr/>
          <p:nvPr/>
        </p:nvSpPr>
        <p:spPr>
          <a:xfrm>
            <a:off x="327474" y="2916621"/>
            <a:ext cx="2914263" cy="99322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83F24A6-FC20-20A8-82F3-545849EC062A}"/>
              </a:ext>
            </a:extLst>
          </p:cNvPr>
          <p:cNvSpPr/>
          <p:nvPr/>
        </p:nvSpPr>
        <p:spPr>
          <a:xfrm>
            <a:off x="11134376" y="2916621"/>
            <a:ext cx="3168550" cy="100818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5F2AF0-F055-E577-CDF2-165D276FFF03}"/>
              </a:ext>
            </a:extLst>
          </p:cNvPr>
          <p:cNvSpPr/>
          <p:nvPr/>
        </p:nvSpPr>
        <p:spPr>
          <a:xfrm>
            <a:off x="5659821" y="7233979"/>
            <a:ext cx="4020207" cy="777663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0" name="Freeform 2">
            <a:extLst>
              <a:ext uri="{FF2B5EF4-FFF2-40B4-BE49-F238E27FC236}">
                <a16:creationId xmlns:a16="http://schemas.microsoft.com/office/drawing/2014/main" id="{E00BE165-3E99-D8B6-6A54-8AC2F8A68A97}"/>
              </a:ext>
            </a:extLst>
          </p:cNvPr>
          <p:cNvSpPr/>
          <p:nvPr/>
        </p:nvSpPr>
        <p:spPr>
          <a:xfrm rot="2923865">
            <a:off x="-2331439" y="5238684"/>
            <a:ext cx="7056801" cy="3703266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  <p:sp>
        <p:nvSpPr>
          <p:cNvPr id="21" name="Freeform 2">
            <a:extLst>
              <a:ext uri="{FF2B5EF4-FFF2-40B4-BE49-F238E27FC236}">
                <a16:creationId xmlns:a16="http://schemas.microsoft.com/office/drawing/2014/main" id="{84C36FF0-7861-8B6C-F07D-C56D26FAF34E}"/>
              </a:ext>
            </a:extLst>
          </p:cNvPr>
          <p:cNvSpPr/>
          <p:nvPr/>
        </p:nvSpPr>
        <p:spPr>
          <a:xfrm rot="2923865">
            <a:off x="10714051" y="34031"/>
            <a:ext cx="7056801" cy="3703266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EG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1" y="1692098"/>
            <a:ext cx="8229600" cy="4845403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02" y="1704263"/>
            <a:ext cx="8229599" cy="484540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921508" y="4305702"/>
            <a:ext cx="3002375" cy="4845409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602084" y="1163661"/>
            <a:ext cx="4680428" cy="5014750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692112" y="1679932"/>
            <a:ext cx="8229604" cy="484540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BA3AB-E08A-7EA2-4C14-9376DE067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66" y="704226"/>
            <a:ext cx="3841639" cy="4064996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ar-EG" sz="4800">
                <a:solidFill>
                  <a:srgbClr val="FFFFFF"/>
                </a:solidFill>
              </a:rPr>
              <a:t> </a:t>
            </a:r>
            <a:r>
              <a:rPr lang="en-US" sz="4800">
                <a:solidFill>
                  <a:srgbClr val="FFFFFF"/>
                </a:solidFill>
              </a:rPr>
              <a:t>First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5F41A-A6BD-345B-3CDA-E40BF416D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2310" y="779376"/>
            <a:ext cx="7866417" cy="6655256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Overview of the Human Arm Anatomy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Bones, Joints, Muscles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Review Arm Motion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Kinematics: types of motion, location of motion, direction of motion, magnitude of motion, and degrees of freedom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Kinetics: extrinsic forces, intrinsic forces, force vectors, force of gravity, reaction forces, additional linear forces, and classes of levers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Overview of the Prosthetic Arm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Building the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Building the Display</a:t>
            </a:r>
          </a:p>
          <a:p>
            <a:pPr marL="548640" lvl="1" indent="0">
              <a:buNone/>
            </a:pP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8581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450164" y="786825"/>
            <a:ext cx="11730071" cy="1378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7"/>
              </a:lnSpc>
              <a:buNone/>
            </a:pPr>
            <a:r>
              <a:rPr lang="en-US" sz="4342" b="1" dirty="0">
                <a:solidFill>
                  <a:schemeClr val="bg1">
                    <a:lumMod val="9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Principles of Electrical Engineering  </a:t>
            </a:r>
          </a:p>
          <a:p>
            <a:pPr marL="0" indent="0">
              <a:lnSpc>
                <a:spcPts val="5427"/>
              </a:lnSpc>
              <a:buNone/>
            </a:pPr>
            <a:r>
              <a:rPr lang="en-US" sz="4342" dirty="0"/>
              <a:t> </a:t>
            </a:r>
          </a:p>
          <a:p>
            <a:pPr marL="0" indent="0">
              <a:lnSpc>
                <a:spcPts val="5427"/>
              </a:lnSpc>
              <a:buNone/>
            </a:pPr>
            <a:endParaRPr lang="en-US" sz="4342" dirty="0"/>
          </a:p>
        </p:txBody>
      </p:sp>
      <p:sp>
        <p:nvSpPr>
          <p:cNvPr id="5" name="Shape 3"/>
          <p:cNvSpPr/>
          <p:nvPr/>
        </p:nvSpPr>
        <p:spPr>
          <a:xfrm>
            <a:off x="849018" y="2538769"/>
            <a:ext cx="496253" cy="496253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1092036" y="2474491"/>
            <a:ext cx="129064" cy="41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6"/>
              </a:lnSpc>
              <a:buNone/>
            </a:pPr>
            <a:r>
              <a:rPr lang="en-US" sz="260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05" dirty="0"/>
          </a:p>
        </p:txBody>
      </p:sp>
      <p:sp>
        <p:nvSpPr>
          <p:cNvPr id="7" name="Text 5"/>
          <p:cNvSpPr/>
          <p:nvPr/>
        </p:nvSpPr>
        <p:spPr>
          <a:xfrm>
            <a:off x="1305044" y="2598182"/>
            <a:ext cx="2757011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Sensors</a:t>
            </a:r>
            <a:endParaRPr lang="en-US" sz="2171" dirty="0"/>
          </a:p>
        </p:txBody>
      </p:sp>
      <p:sp>
        <p:nvSpPr>
          <p:cNvPr id="8" name="Text 6"/>
          <p:cNvSpPr/>
          <p:nvPr/>
        </p:nvSpPr>
        <p:spPr>
          <a:xfrm>
            <a:off x="2054066" y="3150989"/>
            <a:ext cx="4103251" cy="1411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Prosthetic arms utilize a variety of sensors, such as force, pressure, and position sensors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7425452" y="2598182"/>
            <a:ext cx="496253" cy="496253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570351" y="2639497"/>
            <a:ext cx="206454" cy="41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6"/>
              </a:lnSpc>
              <a:buNone/>
            </a:pPr>
            <a:r>
              <a:rPr lang="en-US" sz="260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05" dirty="0"/>
          </a:p>
        </p:txBody>
      </p:sp>
      <p:sp>
        <p:nvSpPr>
          <p:cNvPr id="11" name="Text 9"/>
          <p:cNvSpPr/>
          <p:nvPr/>
        </p:nvSpPr>
        <p:spPr>
          <a:xfrm>
            <a:off x="8142208" y="2674025"/>
            <a:ext cx="2757011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Actuators</a:t>
            </a:r>
            <a:endParaRPr lang="en-US" sz="3600" dirty="0"/>
          </a:p>
        </p:txBody>
      </p:sp>
      <p:sp>
        <p:nvSpPr>
          <p:cNvPr id="12" name="Text 10"/>
          <p:cNvSpPr/>
          <p:nvPr/>
        </p:nvSpPr>
        <p:spPr>
          <a:xfrm>
            <a:off x="8142208" y="3150989"/>
            <a:ext cx="4103251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2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Electromechanical actuators, like motors are responsible for translating the control signals into physical movements of the prosthetic limb.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2526983" y="5349597"/>
            <a:ext cx="212050" cy="41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6"/>
              </a:lnSpc>
              <a:buNone/>
            </a:pPr>
            <a:endParaRPr lang="en-US" sz="2605" dirty="0"/>
          </a:p>
        </p:txBody>
      </p:sp>
      <p:sp>
        <p:nvSpPr>
          <p:cNvPr id="15" name="Text 13"/>
          <p:cNvSpPr/>
          <p:nvPr/>
        </p:nvSpPr>
        <p:spPr>
          <a:xfrm>
            <a:off x="3101697" y="5384125"/>
            <a:ext cx="2819757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2171" dirty="0"/>
          </a:p>
        </p:txBody>
      </p:sp>
      <p:sp>
        <p:nvSpPr>
          <p:cNvPr id="16" name="Text 14"/>
          <p:cNvSpPr/>
          <p:nvPr/>
        </p:nvSpPr>
        <p:spPr>
          <a:xfrm>
            <a:off x="3101697" y="5861090"/>
            <a:ext cx="4103251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endParaRPr lang="en-US" sz="1737" dirty="0"/>
          </a:p>
        </p:txBody>
      </p:sp>
      <p:sp>
        <p:nvSpPr>
          <p:cNvPr id="19" name="Text 17"/>
          <p:cNvSpPr/>
          <p:nvPr/>
        </p:nvSpPr>
        <p:spPr>
          <a:xfrm>
            <a:off x="8142208" y="5384125"/>
            <a:ext cx="3541633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2171" dirty="0"/>
          </a:p>
        </p:txBody>
      </p:sp>
      <p:sp>
        <p:nvSpPr>
          <p:cNvPr id="20" name="Text 18"/>
          <p:cNvSpPr/>
          <p:nvPr/>
        </p:nvSpPr>
        <p:spPr>
          <a:xfrm>
            <a:off x="8142208" y="5861090"/>
            <a:ext cx="4103251" cy="1411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endParaRPr lang="en-US" sz="1737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33ED6DA-C6EF-6296-C789-B76838EF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66" y="5248460"/>
            <a:ext cx="4029908" cy="252744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762F17D-9CD5-1ACF-0248-608B64A22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208" y="5300179"/>
            <a:ext cx="4029908" cy="2527441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1B5160B-B7FE-3707-39A6-44208FF8A525}"/>
              </a:ext>
            </a:extLst>
          </p:cNvPr>
          <p:cNvSpPr/>
          <p:nvPr/>
        </p:nvSpPr>
        <p:spPr>
          <a:xfrm>
            <a:off x="1180407" y="604004"/>
            <a:ext cx="11999828" cy="112442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878579A5-D031-5888-3014-F31AA9EDABF2}"/>
              </a:ext>
            </a:extLst>
          </p:cNvPr>
          <p:cNvSpPr/>
          <p:nvPr/>
        </p:nvSpPr>
        <p:spPr>
          <a:xfrm rot="16200000">
            <a:off x="-3056886" y="4854017"/>
            <a:ext cx="7315200" cy="1064029"/>
          </a:xfrm>
          <a:custGeom>
            <a:avLst/>
            <a:gdLst/>
            <a:ahLst/>
            <a:cxnLst/>
            <a:rect l="l" t="t" r="r" b="b"/>
            <a:pathLst>
              <a:path w="7315200" h="1064029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7E51160A-0AD4-EEA8-C4B6-6432C4A8087F}"/>
              </a:ext>
            </a:extLst>
          </p:cNvPr>
          <p:cNvSpPr/>
          <p:nvPr/>
        </p:nvSpPr>
        <p:spPr>
          <a:xfrm>
            <a:off x="12497185" y="5556349"/>
            <a:ext cx="2630248" cy="3232547"/>
          </a:xfrm>
          <a:custGeom>
            <a:avLst/>
            <a:gdLst/>
            <a:ahLst/>
            <a:cxnLst/>
            <a:rect l="l" t="t" r="r" b="b"/>
            <a:pathLst>
              <a:path w="3995097" h="4114800">
                <a:moveTo>
                  <a:pt x="0" y="0"/>
                </a:moveTo>
                <a:lnTo>
                  <a:pt x="3995097" y="0"/>
                </a:lnTo>
                <a:lnTo>
                  <a:pt x="399509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44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ar-EG" dirty="0"/>
          </a:p>
        </p:txBody>
      </p:sp>
      <p:sp>
        <p:nvSpPr>
          <p:cNvPr id="4" name="Text 2"/>
          <p:cNvSpPr/>
          <p:nvPr/>
        </p:nvSpPr>
        <p:spPr>
          <a:xfrm>
            <a:off x="1660485" y="453699"/>
            <a:ext cx="11730071" cy="1378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27"/>
              </a:lnSpc>
              <a:buNone/>
            </a:pPr>
            <a:r>
              <a:rPr lang="en-US" sz="4342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Principles of Electrical Engineering </a:t>
            </a:r>
            <a:endParaRPr lang="en-US" sz="4342" dirty="0"/>
          </a:p>
        </p:txBody>
      </p:sp>
      <p:sp>
        <p:nvSpPr>
          <p:cNvPr id="7" name="Text 5"/>
          <p:cNvSpPr/>
          <p:nvPr/>
        </p:nvSpPr>
        <p:spPr>
          <a:xfrm>
            <a:off x="3101697" y="2674025"/>
            <a:ext cx="2757011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2171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endParaRPr lang="en-US" sz="2171" dirty="0"/>
          </a:p>
        </p:txBody>
      </p:sp>
      <p:sp>
        <p:nvSpPr>
          <p:cNvPr id="8" name="Text 6"/>
          <p:cNvSpPr/>
          <p:nvPr/>
        </p:nvSpPr>
        <p:spPr>
          <a:xfrm>
            <a:off x="3101697" y="3150989"/>
            <a:ext cx="4103251" cy="1411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1737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37" dirty="0"/>
          </a:p>
        </p:txBody>
      </p:sp>
      <p:sp>
        <p:nvSpPr>
          <p:cNvPr id="11" name="Text 9"/>
          <p:cNvSpPr/>
          <p:nvPr/>
        </p:nvSpPr>
        <p:spPr>
          <a:xfrm>
            <a:off x="8142208" y="2674025"/>
            <a:ext cx="2757011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endParaRPr lang="en-US" sz="2171" dirty="0"/>
          </a:p>
        </p:txBody>
      </p:sp>
      <p:sp>
        <p:nvSpPr>
          <p:cNvPr id="12" name="Text 10"/>
          <p:cNvSpPr/>
          <p:nvPr/>
        </p:nvSpPr>
        <p:spPr>
          <a:xfrm>
            <a:off x="8142208" y="3150989"/>
            <a:ext cx="4103251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endParaRPr lang="en-US" sz="1737" dirty="0"/>
          </a:p>
        </p:txBody>
      </p:sp>
      <p:sp>
        <p:nvSpPr>
          <p:cNvPr id="13" name="Shape 11"/>
          <p:cNvSpPr/>
          <p:nvPr/>
        </p:nvSpPr>
        <p:spPr>
          <a:xfrm>
            <a:off x="817819" y="2342420"/>
            <a:ext cx="496253" cy="496253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42090" y="2325077"/>
            <a:ext cx="212050" cy="41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6"/>
              </a:lnSpc>
              <a:buNone/>
            </a:pPr>
            <a:r>
              <a:rPr lang="en-US" sz="260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05" dirty="0"/>
          </a:p>
        </p:txBody>
      </p:sp>
      <p:sp>
        <p:nvSpPr>
          <p:cNvPr id="15" name="Text 13"/>
          <p:cNvSpPr/>
          <p:nvPr/>
        </p:nvSpPr>
        <p:spPr>
          <a:xfrm>
            <a:off x="1341842" y="2359486"/>
            <a:ext cx="2819757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Power and Control</a:t>
            </a:r>
            <a:endParaRPr lang="en-US" sz="3200" dirty="0"/>
          </a:p>
        </p:txBody>
      </p:sp>
      <p:sp>
        <p:nvSpPr>
          <p:cNvPr id="16" name="Text 14"/>
          <p:cNvSpPr/>
          <p:nvPr/>
        </p:nvSpPr>
        <p:spPr>
          <a:xfrm>
            <a:off x="2072894" y="3018711"/>
            <a:ext cx="4103251" cy="17645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Onboard microcontrollers and power sources enable the prosthetic arm to function autonomously.</a:t>
            </a:r>
            <a:endParaRPr lang="en-US" sz="2000" dirty="0"/>
          </a:p>
        </p:txBody>
      </p:sp>
      <p:sp>
        <p:nvSpPr>
          <p:cNvPr id="17" name="Shape 15"/>
          <p:cNvSpPr/>
          <p:nvPr/>
        </p:nvSpPr>
        <p:spPr>
          <a:xfrm>
            <a:off x="7514455" y="2325077"/>
            <a:ext cx="496253" cy="496253"/>
          </a:xfrm>
          <a:prstGeom prst="roundRect">
            <a:avLst>
              <a:gd name="adj" fmla="val 13334"/>
            </a:avLst>
          </a:prstGeom>
          <a:solidFill>
            <a:srgbClr val="1E1B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675249" y="2290668"/>
            <a:ext cx="235268" cy="41350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56"/>
              </a:lnSpc>
              <a:buNone/>
            </a:pPr>
            <a:r>
              <a:rPr lang="en-US" sz="260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605" dirty="0"/>
          </a:p>
        </p:txBody>
      </p:sp>
      <p:sp>
        <p:nvSpPr>
          <p:cNvPr id="19" name="Text 17"/>
          <p:cNvSpPr/>
          <p:nvPr/>
        </p:nvSpPr>
        <p:spPr>
          <a:xfrm>
            <a:off x="7923736" y="2325540"/>
            <a:ext cx="3541633" cy="3446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14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amplification &amp; filtration circuit </a:t>
            </a:r>
            <a:endParaRPr lang="en-US" sz="2800" dirty="0"/>
          </a:p>
        </p:txBody>
      </p:sp>
      <p:sp>
        <p:nvSpPr>
          <p:cNvPr id="20" name="Text 18"/>
          <p:cNvSpPr/>
          <p:nvPr/>
        </p:nvSpPr>
        <p:spPr>
          <a:xfrm>
            <a:off x="8684062" y="2858017"/>
            <a:ext cx="4103251" cy="14116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79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Amplification and filtration circuits enhance signals for improved sensing and motor control in electronic prosthetic arms.</a:t>
            </a:r>
            <a:endParaRPr lang="en-US" sz="20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0532781-7163-C1FD-7C1B-4558E49C2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80" y="4910022"/>
            <a:ext cx="4172266" cy="26794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A9AC9C-C2D5-BC0F-049B-467C47CBD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068" y="5047773"/>
            <a:ext cx="4296301" cy="2670945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C5D88FE-9F15-3F68-56C5-E13797FDE63E}"/>
              </a:ext>
            </a:extLst>
          </p:cNvPr>
          <p:cNvSpPr/>
          <p:nvPr/>
        </p:nvSpPr>
        <p:spPr>
          <a:xfrm>
            <a:off x="1148115" y="315884"/>
            <a:ext cx="12368380" cy="1180407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C0078763-D97E-722E-8AF5-2FC5EA174CE8}"/>
              </a:ext>
            </a:extLst>
          </p:cNvPr>
          <p:cNvSpPr/>
          <p:nvPr/>
        </p:nvSpPr>
        <p:spPr>
          <a:xfrm rot="5400000">
            <a:off x="11029198" y="3388296"/>
            <a:ext cx="5187734" cy="1736237"/>
          </a:xfrm>
          <a:custGeom>
            <a:avLst/>
            <a:gdLst/>
            <a:ahLst/>
            <a:cxnLst/>
            <a:rect l="l" t="t" r="r" b="b"/>
            <a:pathLst>
              <a:path w="7315200" h="2256312">
                <a:moveTo>
                  <a:pt x="0" y="0"/>
                </a:moveTo>
                <a:lnTo>
                  <a:pt x="7315200" y="0"/>
                </a:lnTo>
                <a:lnTo>
                  <a:pt x="7315200" y="2256312"/>
                </a:lnTo>
                <a:lnTo>
                  <a:pt x="0" y="22563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26864" y="61436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ar-EG" dirty="0"/>
          </a:p>
        </p:txBody>
      </p:sp>
      <p:sp>
        <p:nvSpPr>
          <p:cNvPr id="4" name="Text 2"/>
          <p:cNvSpPr/>
          <p:nvPr/>
        </p:nvSpPr>
        <p:spPr>
          <a:xfrm>
            <a:off x="939764" y="684806"/>
            <a:ext cx="12535593" cy="161464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50416" lvl="1" algn="ctr" defTabSz="731520">
              <a:lnSpc>
                <a:spcPts val="4544"/>
              </a:lnSpc>
            </a:pPr>
            <a:r>
              <a:rPr lang="en-US" sz="4800" b="1" dirty="0">
                <a:solidFill>
                  <a:srgbClr val="FFFFFF"/>
                </a:solidFill>
                <a:latin typeface="Poppins Light"/>
              </a:rPr>
              <a:t>Block diagram of a hand with wires    attached to a circuit board</a:t>
            </a:r>
          </a:p>
        </p:txBody>
      </p:sp>
      <p:sp>
        <p:nvSpPr>
          <p:cNvPr id="6" name="Text 3"/>
          <p:cNvSpPr/>
          <p:nvPr/>
        </p:nvSpPr>
        <p:spPr>
          <a:xfrm>
            <a:off x="1180407" y="5489803"/>
            <a:ext cx="2996835" cy="16718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5400" dirty="0"/>
          </a:p>
        </p:txBody>
      </p:sp>
      <p:sp>
        <p:nvSpPr>
          <p:cNvPr id="7" name="Text 4"/>
          <p:cNvSpPr/>
          <p:nvPr/>
        </p:nvSpPr>
        <p:spPr>
          <a:xfrm>
            <a:off x="2570559" y="4176236"/>
            <a:ext cx="203894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466576" y="5309495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5053846" y="4523423"/>
            <a:ext cx="203906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8273453" y="5279096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456942" y="4586765"/>
            <a:ext cx="203906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1862458" y="5279095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9998087" y="4411712"/>
            <a:ext cx="2039064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6D5277-6C73-FEAB-4E73-D9940841F3CC}"/>
              </a:ext>
            </a:extLst>
          </p:cNvPr>
          <p:cNvSpPr/>
          <p:nvPr/>
        </p:nvSpPr>
        <p:spPr>
          <a:xfrm>
            <a:off x="914400" y="382385"/>
            <a:ext cx="13034356" cy="175824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7" name="Content Placeholder 4" descr="A diagram of a hand with wires attached to a circuit board">
            <a:extLst>
              <a:ext uri="{FF2B5EF4-FFF2-40B4-BE49-F238E27FC236}">
                <a16:creationId xmlns:a16="http://schemas.microsoft.com/office/drawing/2014/main" id="{E8F946BF-91ED-8EB7-3B5C-9D83CFAA62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5" b="1"/>
          <a:stretch/>
        </p:blipFill>
        <p:spPr>
          <a:xfrm>
            <a:off x="939764" y="2544002"/>
            <a:ext cx="13034356" cy="53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0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61436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ar-EG" dirty="0"/>
          </a:p>
        </p:txBody>
      </p:sp>
      <p:sp>
        <p:nvSpPr>
          <p:cNvPr id="4" name="Text 2"/>
          <p:cNvSpPr/>
          <p:nvPr/>
        </p:nvSpPr>
        <p:spPr>
          <a:xfrm>
            <a:off x="2094807" y="963002"/>
            <a:ext cx="1253559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50416" lvl="1" defTabSz="731520">
              <a:lnSpc>
                <a:spcPts val="4544"/>
              </a:lnSpc>
            </a:pPr>
            <a:r>
              <a:rPr lang="en-US" sz="5400" b="1" dirty="0">
                <a:solidFill>
                  <a:srgbClr val="FFFFFF"/>
                </a:solidFill>
                <a:latin typeface="Poppins Light"/>
              </a:rPr>
              <a:t>Results and Achievements</a:t>
            </a:r>
          </a:p>
        </p:txBody>
      </p:sp>
      <p:sp>
        <p:nvSpPr>
          <p:cNvPr id="6" name="Text 3"/>
          <p:cNvSpPr/>
          <p:nvPr/>
        </p:nvSpPr>
        <p:spPr>
          <a:xfrm>
            <a:off x="1180407" y="5489803"/>
            <a:ext cx="2996835" cy="16718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5400" dirty="0"/>
          </a:p>
        </p:txBody>
      </p:sp>
      <p:sp>
        <p:nvSpPr>
          <p:cNvPr id="7" name="Text 4"/>
          <p:cNvSpPr/>
          <p:nvPr/>
        </p:nvSpPr>
        <p:spPr>
          <a:xfrm>
            <a:off x="2570559" y="4176236"/>
            <a:ext cx="203894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466576" y="5309495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5053846" y="4523423"/>
            <a:ext cx="203906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8273453" y="5279096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456942" y="4586765"/>
            <a:ext cx="203906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1862458" y="5279095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9998087" y="4411712"/>
            <a:ext cx="2039064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6D5277-6C73-FEAB-4E73-D9940841F3CC}"/>
              </a:ext>
            </a:extLst>
          </p:cNvPr>
          <p:cNvSpPr/>
          <p:nvPr/>
        </p:nvSpPr>
        <p:spPr>
          <a:xfrm>
            <a:off x="914400" y="557181"/>
            <a:ext cx="12103331" cy="1583444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853DBC5-3DFB-5DB6-1965-074B2CEA9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617" y="3304273"/>
            <a:ext cx="5127023" cy="3451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051211-1DF9-7F06-222F-4B31A5816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354" y="3304273"/>
            <a:ext cx="5127023" cy="3363177"/>
          </a:xfrm>
          <a:prstGeom prst="rect">
            <a:avLst/>
          </a:prstGeom>
        </p:spPr>
      </p:pic>
      <p:sp>
        <p:nvSpPr>
          <p:cNvPr id="20" name="Freeform 9">
            <a:extLst>
              <a:ext uri="{FF2B5EF4-FFF2-40B4-BE49-F238E27FC236}">
                <a16:creationId xmlns:a16="http://schemas.microsoft.com/office/drawing/2014/main" id="{267F6DE7-F8DA-1661-C135-7697AA8AFFEA}"/>
              </a:ext>
            </a:extLst>
          </p:cNvPr>
          <p:cNvSpPr/>
          <p:nvPr/>
        </p:nvSpPr>
        <p:spPr>
          <a:xfrm>
            <a:off x="11272058" y="-26778"/>
            <a:ext cx="3376109" cy="3451525"/>
          </a:xfrm>
          <a:custGeom>
            <a:avLst/>
            <a:gdLst/>
            <a:ahLst/>
            <a:cxnLst/>
            <a:rect l="l" t="t" r="r" b="b"/>
            <a:pathLst>
              <a:path w="3950208" h="4114800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56E659CB-A0A5-FBC2-AD26-6720DE11F62D}"/>
              </a:ext>
            </a:extLst>
          </p:cNvPr>
          <p:cNvSpPr/>
          <p:nvPr/>
        </p:nvSpPr>
        <p:spPr>
          <a:xfrm rot="10800000">
            <a:off x="-21825" y="4788130"/>
            <a:ext cx="3242175" cy="3579361"/>
          </a:xfrm>
          <a:custGeom>
            <a:avLst/>
            <a:gdLst/>
            <a:ahLst/>
            <a:cxnLst/>
            <a:rect l="l" t="t" r="r" b="b"/>
            <a:pathLst>
              <a:path w="3950208" h="4114800">
                <a:moveTo>
                  <a:pt x="0" y="0"/>
                </a:moveTo>
                <a:lnTo>
                  <a:pt x="3950208" y="0"/>
                </a:lnTo>
                <a:lnTo>
                  <a:pt x="39502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8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122605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ar-EG" dirty="0"/>
          </a:p>
        </p:txBody>
      </p:sp>
      <p:sp>
        <p:nvSpPr>
          <p:cNvPr id="4" name="Text 2"/>
          <p:cNvSpPr/>
          <p:nvPr/>
        </p:nvSpPr>
        <p:spPr>
          <a:xfrm>
            <a:off x="3009207" y="963002"/>
            <a:ext cx="1253559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50416" lvl="1" defTabSz="731520">
              <a:lnSpc>
                <a:spcPts val="4544"/>
              </a:lnSpc>
            </a:pPr>
            <a:r>
              <a:rPr lang="en-US" sz="5400" b="1" dirty="0">
                <a:solidFill>
                  <a:srgbClr val="FFFFFF"/>
                </a:solidFill>
                <a:latin typeface="Poppins Light"/>
              </a:rPr>
              <a:t>Recorded EMG signal </a:t>
            </a:r>
          </a:p>
        </p:txBody>
      </p:sp>
      <p:sp>
        <p:nvSpPr>
          <p:cNvPr id="6" name="Text 3"/>
          <p:cNvSpPr/>
          <p:nvPr/>
        </p:nvSpPr>
        <p:spPr>
          <a:xfrm>
            <a:off x="1180407" y="5489803"/>
            <a:ext cx="2996835" cy="16718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5400" dirty="0"/>
          </a:p>
        </p:txBody>
      </p:sp>
      <p:sp>
        <p:nvSpPr>
          <p:cNvPr id="7" name="Text 4"/>
          <p:cNvSpPr/>
          <p:nvPr/>
        </p:nvSpPr>
        <p:spPr>
          <a:xfrm>
            <a:off x="2570559" y="4176236"/>
            <a:ext cx="203894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466576" y="5309495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5053846" y="4523423"/>
            <a:ext cx="203906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8273453" y="5279096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400" dirty="0"/>
          </a:p>
        </p:txBody>
      </p:sp>
      <p:sp>
        <p:nvSpPr>
          <p:cNvPr id="13" name="Text 8"/>
          <p:cNvSpPr/>
          <p:nvPr/>
        </p:nvSpPr>
        <p:spPr>
          <a:xfrm>
            <a:off x="7456942" y="4586765"/>
            <a:ext cx="203906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1862458" y="5279095"/>
            <a:ext cx="203906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endParaRPr lang="en-US" sz="2400" dirty="0"/>
          </a:p>
        </p:txBody>
      </p:sp>
      <p:sp>
        <p:nvSpPr>
          <p:cNvPr id="16" name="Text 10"/>
          <p:cNvSpPr/>
          <p:nvPr/>
        </p:nvSpPr>
        <p:spPr>
          <a:xfrm>
            <a:off x="9998087" y="4411712"/>
            <a:ext cx="2039064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6D5277-6C73-FEAB-4E73-D9940841F3CC}"/>
              </a:ext>
            </a:extLst>
          </p:cNvPr>
          <p:cNvSpPr/>
          <p:nvPr/>
        </p:nvSpPr>
        <p:spPr>
          <a:xfrm>
            <a:off x="914400" y="382385"/>
            <a:ext cx="13034356" cy="175824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B3C6B-24EA-6B5C-A018-12BA134BF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70" y="2759822"/>
            <a:ext cx="5769118" cy="4708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5DEDB-03EE-956A-A186-7217741A3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0264" y="2721242"/>
            <a:ext cx="5669771" cy="470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6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61436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ar-EG" dirty="0"/>
          </a:p>
        </p:txBody>
      </p:sp>
      <p:sp>
        <p:nvSpPr>
          <p:cNvPr id="4" name="Text 2"/>
          <p:cNvSpPr/>
          <p:nvPr/>
        </p:nvSpPr>
        <p:spPr>
          <a:xfrm>
            <a:off x="1180407" y="640794"/>
            <a:ext cx="1253559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Challenges and Limitations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02" y="3523030"/>
            <a:ext cx="2483287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80407" y="5489803"/>
            <a:ext cx="2996835" cy="16718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Cost</a:t>
            </a:r>
            <a:endParaRPr lang="en-US" sz="5400" dirty="0"/>
          </a:p>
        </p:txBody>
      </p:sp>
      <p:sp>
        <p:nvSpPr>
          <p:cNvPr id="7" name="Text 4"/>
          <p:cNvSpPr/>
          <p:nvPr/>
        </p:nvSpPr>
        <p:spPr>
          <a:xfrm>
            <a:off x="2570559" y="4176236"/>
            <a:ext cx="2038945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843" y="3538356"/>
            <a:ext cx="2483406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66575" y="5309495"/>
            <a:ext cx="261584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Weight and Comfort</a:t>
            </a:r>
            <a:endParaRPr lang="en-US" sz="3600" dirty="0"/>
          </a:p>
        </p:txBody>
      </p:sp>
      <p:sp>
        <p:nvSpPr>
          <p:cNvPr id="10" name="Text 6"/>
          <p:cNvSpPr/>
          <p:nvPr/>
        </p:nvSpPr>
        <p:spPr>
          <a:xfrm>
            <a:off x="5053846" y="4523423"/>
            <a:ext cx="203906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1282" y="3523030"/>
            <a:ext cx="2483406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8022236" y="5259482"/>
            <a:ext cx="308692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Limited Functionality</a:t>
            </a:r>
            <a:endParaRPr lang="en-US" sz="4000" dirty="0"/>
          </a:p>
        </p:txBody>
      </p:sp>
      <p:sp>
        <p:nvSpPr>
          <p:cNvPr id="13" name="Text 8"/>
          <p:cNvSpPr/>
          <p:nvPr/>
        </p:nvSpPr>
        <p:spPr>
          <a:xfrm>
            <a:off x="7456942" y="4586765"/>
            <a:ext cx="2039064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8542" y="3578886"/>
            <a:ext cx="2483406" cy="88868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1862458" y="5279095"/>
            <a:ext cx="268739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Sensor Feedback</a:t>
            </a:r>
            <a:endParaRPr lang="en-US" sz="3600" dirty="0"/>
          </a:p>
        </p:txBody>
      </p:sp>
      <p:sp>
        <p:nvSpPr>
          <p:cNvPr id="16" name="Text 10"/>
          <p:cNvSpPr/>
          <p:nvPr/>
        </p:nvSpPr>
        <p:spPr>
          <a:xfrm>
            <a:off x="9998087" y="4411712"/>
            <a:ext cx="2039064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7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6D5277-6C73-FEAB-4E73-D9940841F3CC}"/>
              </a:ext>
            </a:extLst>
          </p:cNvPr>
          <p:cNvSpPr/>
          <p:nvPr/>
        </p:nvSpPr>
        <p:spPr>
          <a:xfrm>
            <a:off x="914400" y="382385"/>
            <a:ext cx="13034356" cy="175824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2" name="Graphic 21" descr="A robot with a raised arm">
            <a:extLst>
              <a:ext uri="{FF2B5EF4-FFF2-40B4-BE49-F238E27FC236}">
                <a16:creationId xmlns:a16="http://schemas.microsoft.com/office/drawing/2014/main" id="{E363E1F5-1D5C-2887-2B54-ADE35A233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8045" y="5309495"/>
            <a:ext cx="6059398" cy="5515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53004" y="52863"/>
            <a:ext cx="14630400" cy="8238887"/>
          </a:xfrm>
          <a:prstGeom prst="rect">
            <a:avLst/>
          </a:prstGeom>
          <a:solidFill>
            <a:srgbClr val="0C0A33"/>
          </a:solidFill>
          <a:ln/>
        </p:spPr>
        <p:txBody>
          <a:bodyPr/>
          <a:lstStyle/>
          <a:p>
            <a:endParaRPr lang="ar-EG" dirty="0"/>
          </a:p>
        </p:txBody>
      </p:sp>
      <p:sp>
        <p:nvSpPr>
          <p:cNvPr id="4" name="Text 2"/>
          <p:cNvSpPr/>
          <p:nvPr/>
        </p:nvSpPr>
        <p:spPr>
          <a:xfrm>
            <a:off x="2308491" y="478871"/>
            <a:ext cx="8284369" cy="11580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4560"/>
              </a:lnSpc>
            </a:pPr>
            <a:r>
              <a:rPr lang="en-US" sz="4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direction </a:t>
            </a:r>
            <a:endParaRPr lang="en-US" sz="4000" dirty="0"/>
          </a:p>
        </p:txBody>
      </p:sp>
      <p:sp>
        <p:nvSpPr>
          <p:cNvPr id="5" name="Text 3"/>
          <p:cNvSpPr/>
          <p:nvPr/>
        </p:nvSpPr>
        <p:spPr>
          <a:xfrm>
            <a:off x="3358277" y="2156818"/>
            <a:ext cx="3767852" cy="296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5"/>
              </a:lnSpc>
            </a:pPr>
            <a:endParaRPr lang="en-US" sz="1459" dirty="0"/>
          </a:p>
        </p:txBody>
      </p:sp>
      <p:sp>
        <p:nvSpPr>
          <p:cNvPr id="6" name="Text 4"/>
          <p:cNvSpPr/>
          <p:nvPr/>
        </p:nvSpPr>
        <p:spPr>
          <a:xfrm>
            <a:off x="7504272" y="2156817"/>
            <a:ext cx="3767852" cy="1185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5"/>
              </a:lnSpc>
            </a:pPr>
            <a:endParaRPr lang="en-US" sz="1459" dirty="0"/>
          </a:p>
        </p:txBody>
      </p:sp>
      <p:sp>
        <p:nvSpPr>
          <p:cNvPr id="9" name="Text 7"/>
          <p:cNvSpPr/>
          <p:nvPr/>
        </p:nvSpPr>
        <p:spPr>
          <a:xfrm>
            <a:off x="7504272" y="3579614"/>
            <a:ext cx="3767852" cy="1185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5"/>
              </a:lnSpc>
            </a:pPr>
            <a:endParaRPr lang="en-US" sz="1459" dirty="0"/>
          </a:p>
        </p:txBody>
      </p:sp>
      <p:sp>
        <p:nvSpPr>
          <p:cNvPr id="10" name="Text 8"/>
          <p:cNvSpPr/>
          <p:nvPr/>
        </p:nvSpPr>
        <p:spPr>
          <a:xfrm>
            <a:off x="3358277" y="5002411"/>
            <a:ext cx="3767852" cy="296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5"/>
              </a:lnSpc>
            </a:pPr>
            <a:endParaRPr lang="en-US" sz="1459" dirty="0"/>
          </a:p>
        </p:txBody>
      </p:sp>
      <p:sp>
        <p:nvSpPr>
          <p:cNvPr id="11" name="Text 9"/>
          <p:cNvSpPr/>
          <p:nvPr/>
        </p:nvSpPr>
        <p:spPr>
          <a:xfrm>
            <a:off x="3435602" y="2831930"/>
            <a:ext cx="8284369" cy="31857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2800" dirty="0">
                <a:solidFill>
                  <a:schemeClr val="bg2"/>
                </a:solidFill>
              </a:rPr>
              <a:t>Miniaturization and wearable technology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  Wireless connectivity for remote monitoring</a:t>
            </a:r>
          </a:p>
          <a:p>
            <a:endParaRPr lang="en-US" sz="2800" dirty="0">
              <a:solidFill>
                <a:schemeClr val="bg2"/>
              </a:solidFill>
            </a:endParaRPr>
          </a:p>
          <a:p>
            <a:endParaRPr lang="en-US" sz="2800" dirty="0">
              <a:solidFill>
                <a:schemeClr val="bg2"/>
              </a:solidFill>
            </a:endParaRPr>
          </a:p>
          <a:p>
            <a:r>
              <a:rPr lang="en-US" sz="2800" dirty="0">
                <a:solidFill>
                  <a:schemeClr val="bg2"/>
                </a:solidFill>
              </a:rPr>
              <a:t>Advancements in signal processing algorithms</a:t>
            </a:r>
          </a:p>
        </p:txBody>
      </p:sp>
      <p:sp>
        <p:nvSpPr>
          <p:cNvPr id="13" name="Text 11"/>
          <p:cNvSpPr/>
          <p:nvPr/>
        </p:nvSpPr>
        <p:spPr>
          <a:xfrm>
            <a:off x="3358277" y="6425209"/>
            <a:ext cx="3767852" cy="29634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335"/>
              </a:lnSpc>
            </a:pPr>
            <a:endParaRPr lang="en-US" sz="1459" dirty="0"/>
          </a:p>
        </p:txBody>
      </p:sp>
      <p:sp>
        <p:nvSpPr>
          <p:cNvPr id="14" name="Text 12"/>
          <p:cNvSpPr/>
          <p:nvPr/>
        </p:nvSpPr>
        <p:spPr>
          <a:xfrm>
            <a:off x="7504272" y="6425209"/>
            <a:ext cx="3767852" cy="11853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335"/>
              </a:lnSpc>
            </a:pPr>
            <a:endParaRPr lang="en-US" sz="1459" dirty="0"/>
          </a:p>
        </p:txBody>
      </p:sp>
      <p:pic>
        <p:nvPicPr>
          <p:cNvPr id="17" name="Graphic 16" descr="A robot with a raised arm">
            <a:extLst>
              <a:ext uri="{FF2B5EF4-FFF2-40B4-BE49-F238E27FC236}">
                <a16:creationId xmlns:a16="http://schemas.microsoft.com/office/drawing/2014/main" id="{FD69E51E-0605-398D-A588-B68B04DE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-1097105" y="5476399"/>
            <a:ext cx="3806511" cy="3464600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3C6AD8-4BBE-94D1-3CAB-012C5DB11FDF}"/>
              </a:ext>
            </a:extLst>
          </p:cNvPr>
          <p:cNvSpPr/>
          <p:nvPr/>
        </p:nvSpPr>
        <p:spPr>
          <a:xfrm>
            <a:off x="1795549" y="281166"/>
            <a:ext cx="9310255" cy="1158002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A64118E-ED76-C24B-1A28-F36A192EF7FE}"/>
              </a:ext>
            </a:extLst>
          </p:cNvPr>
          <p:cNvSpPr/>
          <p:nvPr/>
        </p:nvSpPr>
        <p:spPr>
          <a:xfrm>
            <a:off x="2688385" y="2802077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4E5CCC-CE69-1B14-BF50-FE689E03C5B3}"/>
              </a:ext>
            </a:extLst>
          </p:cNvPr>
          <p:cNvSpPr/>
          <p:nvPr/>
        </p:nvSpPr>
        <p:spPr>
          <a:xfrm>
            <a:off x="2531312" y="2633588"/>
            <a:ext cx="7693342" cy="94602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4767DC-F4B7-C436-6794-E2EC54B7E23C}"/>
              </a:ext>
            </a:extLst>
          </p:cNvPr>
          <p:cNvSpPr/>
          <p:nvPr/>
        </p:nvSpPr>
        <p:spPr>
          <a:xfrm>
            <a:off x="2558526" y="4327473"/>
            <a:ext cx="7693342" cy="8959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94DB3876-E900-A555-0B83-6BF1EABBFB1B}"/>
              </a:ext>
            </a:extLst>
          </p:cNvPr>
          <p:cNvSpPr/>
          <p:nvPr/>
        </p:nvSpPr>
        <p:spPr>
          <a:xfrm>
            <a:off x="2742353" y="4535842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38902C9-14A9-08C0-BFD6-BBE36D56D6B8}"/>
              </a:ext>
            </a:extLst>
          </p:cNvPr>
          <p:cNvSpPr/>
          <p:nvPr/>
        </p:nvSpPr>
        <p:spPr>
          <a:xfrm>
            <a:off x="2531312" y="5739810"/>
            <a:ext cx="7720556" cy="895975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68982B57-EFB7-E2BF-AFE9-CAB7CE7E8781}"/>
              </a:ext>
            </a:extLst>
          </p:cNvPr>
          <p:cNvSpPr/>
          <p:nvPr/>
        </p:nvSpPr>
        <p:spPr>
          <a:xfrm>
            <a:off x="2819678" y="5884130"/>
            <a:ext cx="484632" cy="48463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7012E5-E1B1-9512-A72B-D813F363E5CA}"/>
              </a:ext>
            </a:extLst>
          </p:cNvPr>
          <p:cNvSpPr/>
          <p:nvPr/>
        </p:nvSpPr>
        <p:spPr>
          <a:xfrm>
            <a:off x="12255913" y="0"/>
            <a:ext cx="2374487" cy="829175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Graphic 29" descr="Daily calendar with solid fill">
            <a:extLst>
              <a:ext uri="{FF2B5EF4-FFF2-40B4-BE49-F238E27FC236}">
                <a16:creationId xmlns:a16="http://schemas.microsoft.com/office/drawing/2014/main" id="{1D7246FD-1926-18E7-E10B-4C555619E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27368" y="2453165"/>
            <a:ext cx="2936838" cy="2831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4630398" cy="1891146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754628" y="0"/>
            <a:ext cx="4875772" cy="1891694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369332" y="-6369334"/>
            <a:ext cx="1891735" cy="146304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368607-43D3-5436-9279-F48FA84C3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16" y="418638"/>
            <a:ext cx="12052828" cy="1053274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>
                <a:solidFill>
                  <a:srgbClr val="FFFFFF"/>
                </a:solidFill>
              </a:rPr>
              <a:t>Bones of the Upper Extremity</a:t>
            </a:r>
            <a:br>
              <a:rPr lang="en-US" sz="3400">
                <a:solidFill>
                  <a:srgbClr val="FFFFFF"/>
                </a:solidFill>
              </a:rPr>
            </a:br>
            <a:endParaRPr lang="en-US" sz="3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E1E6D2B-2B4E-7475-FB8B-2AEFAEA1FF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1876825"/>
              </p:ext>
            </p:extLst>
          </p:nvPr>
        </p:nvGraphicFramePr>
        <p:xfrm>
          <a:off x="772867" y="2535094"/>
          <a:ext cx="13113395" cy="5031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5097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iagram of the skeleton&#10;&#10;Description automatically generated">
            <a:extLst>
              <a:ext uri="{FF2B5EF4-FFF2-40B4-BE49-F238E27FC236}">
                <a16:creationId xmlns:a16="http://schemas.microsoft.com/office/drawing/2014/main" id="{3E8C34C2-0D6C-DCEC-6E12-5B458C2D8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246" y="98218"/>
            <a:ext cx="11940093" cy="8032650"/>
          </a:xfrm>
        </p:spPr>
      </p:pic>
    </p:spTree>
    <p:extLst>
      <p:ext uri="{BB962C8B-B14F-4D97-AF65-F5344CB8AC3E}">
        <p14:creationId xmlns:p14="http://schemas.microsoft.com/office/powerpoint/2010/main" val="3861623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2DA7-2735-8FF2-782B-3B7ACA06C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031" y="889669"/>
            <a:ext cx="5226318" cy="1939443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/>
              <a:t>Bones of the Hand</a:t>
            </a:r>
            <a:br>
              <a:rPr lang="en-US" sz="3800"/>
            </a:br>
            <a:endParaRPr lang="en-US" sz="3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6E679-11C3-5333-BE2D-89A2B7C88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30" y="3040171"/>
            <a:ext cx="5226318" cy="4137398"/>
          </a:xfrm>
        </p:spPr>
        <p:txBody>
          <a:bodyPr anchor="t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/>
              <a:t> Carpals</a:t>
            </a:r>
          </a:p>
          <a:p>
            <a:pPr marL="548640" lvl="1" indent="0">
              <a:buNone/>
            </a:pPr>
            <a:r>
              <a:rPr lang="en-US" sz="2200"/>
              <a:t>The wrist is composed of 8 separate carpal bones.</a:t>
            </a:r>
          </a:p>
          <a:p>
            <a:pPr marL="0" indent="0">
              <a:buNone/>
            </a:pPr>
            <a:r>
              <a:rPr lang="en-US" sz="2200"/>
              <a:t> Metacarpals</a:t>
            </a:r>
          </a:p>
          <a:p>
            <a:pPr marL="548640" lvl="1" indent="0">
              <a:buNone/>
            </a:pPr>
            <a:r>
              <a:rPr lang="en-US" sz="2200"/>
              <a:t> The intermediate part of the hand skeleton that is between the carpals and the phalanges (up to the knuckles); 5 metacarpal cylindrical bones</a:t>
            </a:r>
          </a:p>
          <a:p>
            <a:pPr marL="0" indent="0">
              <a:buNone/>
            </a:pPr>
            <a:r>
              <a:rPr lang="en-US" sz="2200"/>
              <a:t> Phalanges</a:t>
            </a:r>
          </a:p>
          <a:p>
            <a:pPr marL="548640" lvl="1" indent="0">
              <a:buNone/>
            </a:pPr>
            <a:r>
              <a:rPr lang="en-US" sz="2200"/>
              <a:t>The fingers of the hand contain 14 digital bones.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F8B14-E3B4-82C2-733C-44BA8CFBD7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r="-1" b="-1"/>
          <a:stretch/>
        </p:blipFill>
        <p:spPr>
          <a:xfrm>
            <a:off x="7315200" y="10"/>
            <a:ext cx="7315198" cy="82295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043309" y="3634646"/>
            <a:ext cx="1871357" cy="7327576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8529" y="-4512"/>
            <a:ext cx="2611868" cy="822959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315200" y="6602762"/>
            <a:ext cx="7327576" cy="1631347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832270" y="3527552"/>
            <a:ext cx="3795490" cy="469753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65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33B3-F865-BFA3-28A1-90204D1D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031" y="889669"/>
            <a:ext cx="5517297" cy="1939443"/>
          </a:xfrm>
        </p:spPr>
        <p:txBody>
          <a:bodyPr anchor="b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800"/>
              <a:t>Joints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4978E-6B2D-1E6D-AFEB-F2A4FAE65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31" y="3040171"/>
            <a:ext cx="5517295" cy="4137398"/>
          </a:xfrm>
        </p:spPr>
        <p:txBody>
          <a:bodyPr anchor="t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Elbow Joint/Complex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 Humeroulnar Joint - simple hinge-joint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 Humeroradial Joint - arthrodial joint allowing gliding and sliding motions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 Proximal Radioulnar Joint - pivot joint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Wrist Joint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 Radiocarpal joint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 Carpometacarpal joints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 Intercarpal joints</a:t>
            </a:r>
            <a:endParaRPr lang="en-US" sz="2400" dirty="0"/>
          </a:p>
        </p:txBody>
      </p:sp>
      <p:pic>
        <p:nvPicPr>
          <p:cNvPr id="5" name="Picture 4" descr="A diagram of the bones of the foot&#10;&#10;Description automatically generated">
            <a:extLst>
              <a:ext uri="{FF2B5EF4-FFF2-40B4-BE49-F238E27FC236}">
                <a16:creationId xmlns:a16="http://schemas.microsoft.com/office/drawing/2014/main" id="{625E733C-4F02-B8E1-CF4D-8AF13E0D8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1636280"/>
            <a:ext cx="6382874" cy="486694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030" y="8085261"/>
            <a:ext cx="14648640" cy="148036"/>
            <a:chOff x="-5025" y="6737718"/>
            <a:chExt cx="12207200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707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38203-2A4A-478C-006A-E30E2D4C6D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031" y="3040171"/>
            <a:ext cx="5517295" cy="4137398"/>
          </a:xfrm>
        </p:spPr>
        <p:txBody>
          <a:bodyPr anchor="t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Metacarpophalangeal Joints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Interphalangeal Joints</a:t>
            </a:r>
          </a:p>
        </p:txBody>
      </p:sp>
      <p:pic>
        <p:nvPicPr>
          <p:cNvPr id="5" name="Picture 4" descr="A diagram of bones and joints&#10;&#10;Description automatically generated">
            <a:extLst>
              <a:ext uri="{FF2B5EF4-FFF2-40B4-BE49-F238E27FC236}">
                <a16:creationId xmlns:a16="http://schemas.microsoft.com/office/drawing/2014/main" id="{F18A2535-F3FB-1C59-D864-0E9DD741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2043187"/>
            <a:ext cx="6382874" cy="4053125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030" y="8085261"/>
            <a:ext cx="14648640" cy="148036"/>
            <a:chOff x="-5025" y="6737718"/>
            <a:chExt cx="12207200" cy="12336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910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4630397" cy="190889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9738366" cy="1908890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38358" y="-1"/>
            <a:ext cx="4892038" cy="1908890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220" y="-1"/>
            <a:ext cx="14079175" cy="191691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EB576-423E-A682-6E78-D1A40B85E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18" y="353445"/>
            <a:ext cx="11875142" cy="1240403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FFFFFF"/>
                </a:solidFill>
              </a:rPr>
              <a:t>Movements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DE2A2-D2F6-C666-C9C0-BE57EC46F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18" y="2781836"/>
            <a:ext cx="11668838" cy="442003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Flexion: decreasing joint angle such as bending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Extension: increased joint angle such as stretching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Abduction: movement that draws limb away from sagittal plane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Adduction: movement which brings limb closer to the sagittal plane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Supination: palm faces up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Pronation: palm faces down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Circumduction: combination of flexion, extension, abduction and adduction</a:t>
            </a:r>
          </a:p>
        </p:txBody>
      </p:sp>
    </p:spTree>
    <p:extLst>
      <p:ext uri="{BB962C8B-B14F-4D97-AF65-F5344CB8AC3E}">
        <p14:creationId xmlns:p14="http://schemas.microsoft.com/office/powerpoint/2010/main" val="518399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4630397" cy="190889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9738366" cy="1908890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738358" y="-1"/>
            <a:ext cx="4892038" cy="1908890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220" y="-1"/>
            <a:ext cx="14079175" cy="1916919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05F3AD-FD0A-7DCE-8E5F-962C2958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918" y="353445"/>
            <a:ext cx="11875142" cy="1240403"/>
          </a:xfrm>
        </p:spPr>
        <p:txBody>
          <a:bodyPr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FFFFFF"/>
                </a:solidFill>
              </a:rPr>
              <a:t>muscles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A33BE0A-B9B6-5E82-3340-0D1030A47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18" y="2781836"/>
            <a:ext cx="11668838" cy="4420030"/>
          </a:xfrm>
        </p:spPr>
        <p:txBody>
          <a:bodyPr anchor="ctr">
            <a:normAutofit/>
          </a:bodyPr>
          <a:lstStyle>
            <a:defPPr>
              <a:defRPr lang="en-US"/>
            </a:defPPr>
            <a:lvl1pPr marL="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459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9456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9184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4048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89120" algn="l" defTabSz="548640" rtl="0" eaLnBrk="1" latinLnBrk="0" hangingPunct="1">
              <a:defRPr sz="21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Upper Arm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 Biceps brachii, brachialis, coracobrachialis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Forearm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 Flexor-pronator and extensor-supinator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 Hand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/>
              <a:t> Thenar, hypothenar, interosseous, lumbrical</a:t>
            </a:r>
          </a:p>
        </p:txBody>
      </p:sp>
    </p:spTree>
    <p:extLst>
      <p:ext uri="{BB962C8B-B14F-4D97-AF65-F5344CB8AC3E}">
        <p14:creationId xmlns:p14="http://schemas.microsoft.com/office/powerpoint/2010/main" val="11993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889</Words>
  <Application>Microsoft Office PowerPoint</Application>
  <PresentationFormat>Custom</PresentationFormat>
  <Paragraphs>184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Aptos</vt:lpstr>
      <vt:lpstr>Aptos Display</vt:lpstr>
      <vt:lpstr>Arial</vt:lpstr>
      <vt:lpstr>Arimo</vt:lpstr>
      <vt:lpstr>Calibri</vt:lpstr>
      <vt:lpstr>Calibri Light</vt:lpstr>
      <vt:lpstr>Cambria</vt:lpstr>
      <vt:lpstr>Computer Says No</vt:lpstr>
      <vt:lpstr>Courier New</vt:lpstr>
      <vt:lpstr>Poppins Light</vt:lpstr>
      <vt:lpstr>Syne</vt:lpstr>
      <vt:lpstr>Tw Cen MT</vt:lpstr>
      <vt:lpstr>Wingdings</vt:lpstr>
      <vt:lpstr>Office Theme</vt:lpstr>
      <vt:lpstr>1_Office Theme</vt:lpstr>
      <vt:lpstr>Office 2013 - 2022 Theme</vt:lpstr>
      <vt:lpstr>Droplet</vt:lpstr>
      <vt:lpstr>2_Office Theme</vt:lpstr>
      <vt:lpstr>Retrospect</vt:lpstr>
      <vt:lpstr>Electronic Prosthetic Arm </vt:lpstr>
      <vt:lpstr> First agenda</vt:lpstr>
      <vt:lpstr>Bones of the Upper Extremity </vt:lpstr>
      <vt:lpstr>PowerPoint Presentation</vt:lpstr>
      <vt:lpstr>Bones of the Hand </vt:lpstr>
      <vt:lpstr>Joints</vt:lpstr>
      <vt:lpstr>PowerPoint Presentation</vt:lpstr>
      <vt:lpstr>Movements</vt:lpstr>
      <vt:lpstr>muscles</vt:lpstr>
      <vt:lpstr>PowerPoint Presentation</vt:lpstr>
      <vt:lpstr>Tendons</vt:lpstr>
      <vt:lpstr>Arm Motion – Kinematics</vt:lpstr>
      <vt:lpstr>Rotatory motion occurs around a fixed axis.</vt:lpstr>
      <vt:lpstr>Degrees of Freedom </vt:lpstr>
      <vt:lpstr>Arm Motion - Kinetics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20203127</cp:lastModifiedBy>
  <cp:revision>12</cp:revision>
  <dcterms:created xsi:type="dcterms:W3CDTF">2024-05-26T15:46:10Z</dcterms:created>
  <dcterms:modified xsi:type="dcterms:W3CDTF">2024-05-26T20:16:40Z</dcterms:modified>
</cp:coreProperties>
</file>